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8" r:id="rId3"/>
    <p:sldId id="257" r:id="rId4"/>
    <p:sldId id="264" r:id="rId5"/>
    <p:sldId id="265" r:id="rId6"/>
    <p:sldId id="266" r:id="rId7"/>
    <p:sldId id="267" r:id="rId8"/>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B857"/>
    <a:srgbClr val="B312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p:scale>
          <a:sx n="75" d="100"/>
          <a:sy n="75" d="100"/>
        </p:scale>
        <p:origin x="1517" y="29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718255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811143"/>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83" rtl="0" eaLnBrk="1" latinLnBrk="0" hangingPunct="1">
        <a:lnSpc>
          <a:spcPct val="90000"/>
        </a:lnSpc>
        <a:spcBef>
          <a:spcPct val="0"/>
        </a:spcBef>
        <a:buNone/>
        <a:defRPr sz="4401" kern="1200">
          <a:solidFill>
            <a:schemeClr val="tx1"/>
          </a:solidFill>
          <a:latin typeface="+mj-lt"/>
          <a:ea typeface="+mj-ea"/>
          <a:cs typeface="+mj-cs"/>
        </a:defRPr>
      </a:lvl1pPr>
    </p:titleStyle>
    <p:bodyStyle>
      <a:lvl1pPr marL="228621" indent="-228621" algn="l" defTabSz="914483" rtl="0" eaLnBrk="1" latinLnBrk="0" hangingPunct="1">
        <a:lnSpc>
          <a:spcPct val="90000"/>
        </a:lnSpc>
        <a:spcBef>
          <a:spcPts val="1000"/>
        </a:spcBef>
        <a:buFont typeface="Arial" panose="020B0604020202020204" pitchFamily="34" charset="0"/>
        <a:buChar char="•"/>
        <a:defRPr sz="2801" kern="1200">
          <a:solidFill>
            <a:schemeClr val="tx1"/>
          </a:solidFill>
          <a:latin typeface="+mn-lt"/>
          <a:ea typeface="+mn-ea"/>
          <a:cs typeface="+mn-cs"/>
        </a:defRPr>
      </a:lvl1pPr>
      <a:lvl2pPr marL="685863" indent="-228621" algn="l" defTabSz="914483"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3104" indent="-228621" algn="l" defTabSz="914483"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600345"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4pPr>
      <a:lvl5pPr marL="2057587"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5pPr>
      <a:lvl6pPr marL="2514828"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6pPr>
      <a:lvl7pPr marL="2972070"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7pPr>
      <a:lvl8pPr marL="3429311"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8pPr>
      <a:lvl9pPr marL="3886552"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83" rtl="0" eaLnBrk="1" latinLnBrk="0" hangingPunct="1">
        <a:defRPr sz="1801" kern="1200">
          <a:solidFill>
            <a:schemeClr val="tx1"/>
          </a:solidFill>
          <a:latin typeface="+mn-lt"/>
          <a:ea typeface="+mn-ea"/>
          <a:cs typeface="+mn-cs"/>
        </a:defRPr>
      </a:lvl1pPr>
      <a:lvl2pPr marL="457241" algn="l" defTabSz="914483" rtl="0" eaLnBrk="1" latinLnBrk="0" hangingPunct="1">
        <a:defRPr sz="1801" kern="1200">
          <a:solidFill>
            <a:schemeClr val="tx1"/>
          </a:solidFill>
          <a:latin typeface="+mn-lt"/>
          <a:ea typeface="+mn-ea"/>
          <a:cs typeface="+mn-cs"/>
        </a:defRPr>
      </a:lvl2pPr>
      <a:lvl3pPr marL="914483" algn="l" defTabSz="914483" rtl="0" eaLnBrk="1" latinLnBrk="0" hangingPunct="1">
        <a:defRPr sz="1801" kern="1200">
          <a:solidFill>
            <a:schemeClr val="tx1"/>
          </a:solidFill>
          <a:latin typeface="+mn-lt"/>
          <a:ea typeface="+mn-ea"/>
          <a:cs typeface="+mn-cs"/>
        </a:defRPr>
      </a:lvl3pPr>
      <a:lvl4pPr marL="1371724" algn="l" defTabSz="914483" rtl="0" eaLnBrk="1" latinLnBrk="0" hangingPunct="1">
        <a:defRPr sz="1801" kern="1200">
          <a:solidFill>
            <a:schemeClr val="tx1"/>
          </a:solidFill>
          <a:latin typeface="+mn-lt"/>
          <a:ea typeface="+mn-ea"/>
          <a:cs typeface="+mn-cs"/>
        </a:defRPr>
      </a:lvl4pPr>
      <a:lvl5pPr marL="1828966" algn="l" defTabSz="914483" rtl="0" eaLnBrk="1" latinLnBrk="0" hangingPunct="1">
        <a:defRPr sz="1801" kern="1200">
          <a:solidFill>
            <a:schemeClr val="tx1"/>
          </a:solidFill>
          <a:latin typeface="+mn-lt"/>
          <a:ea typeface="+mn-ea"/>
          <a:cs typeface="+mn-cs"/>
        </a:defRPr>
      </a:lvl5pPr>
      <a:lvl6pPr marL="2286207" algn="l" defTabSz="914483" rtl="0" eaLnBrk="1" latinLnBrk="0" hangingPunct="1">
        <a:defRPr sz="1801" kern="1200">
          <a:solidFill>
            <a:schemeClr val="tx1"/>
          </a:solidFill>
          <a:latin typeface="+mn-lt"/>
          <a:ea typeface="+mn-ea"/>
          <a:cs typeface="+mn-cs"/>
        </a:defRPr>
      </a:lvl6pPr>
      <a:lvl7pPr marL="2743448" algn="l" defTabSz="914483" rtl="0" eaLnBrk="1" latinLnBrk="0" hangingPunct="1">
        <a:defRPr sz="1801" kern="1200">
          <a:solidFill>
            <a:schemeClr val="tx1"/>
          </a:solidFill>
          <a:latin typeface="+mn-lt"/>
          <a:ea typeface="+mn-ea"/>
          <a:cs typeface="+mn-cs"/>
        </a:defRPr>
      </a:lvl7pPr>
      <a:lvl8pPr marL="3200690" algn="l" defTabSz="914483" rtl="0" eaLnBrk="1" latinLnBrk="0" hangingPunct="1">
        <a:defRPr sz="1801" kern="1200">
          <a:solidFill>
            <a:schemeClr val="tx1"/>
          </a:solidFill>
          <a:latin typeface="+mn-lt"/>
          <a:ea typeface="+mn-ea"/>
          <a:cs typeface="+mn-cs"/>
        </a:defRPr>
      </a:lvl8pPr>
      <a:lvl9pPr marL="3657932" algn="l" defTabSz="914483"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hyperlink" Target="https://youtu.be/57PC0VJWUy0"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1.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1.xml"/><Relationship Id="rId4" Type="http://schemas.openxmlformats.org/officeDocument/2006/relationships/image" Target="../media/image15.jpg"/></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10" name="Rectangle 9">
            <a:extLst>
              <a:ext uri="{FF2B5EF4-FFF2-40B4-BE49-F238E27FC236}">
                <a16:creationId xmlns:a16="http://schemas.microsoft.com/office/drawing/2014/main" id="{C535E625-EB0D-47D9-82B9-C31CC8C916DC}"/>
              </a:ext>
            </a:extLst>
          </p:cNvPr>
          <p:cNvSpPr/>
          <p:nvPr/>
        </p:nvSpPr>
        <p:spPr>
          <a:xfrm>
            <a:off x="5297808" y="654752"/>
            <a:ext cx="4150995" cy="5910835"/>
          </a:xfrm>
          <a:prstGeom prst="rect">
            <a:avLst/>
          </a:prstGeom>
          <a:solidFill>
            <a:schemeClr val="bg1"/>
          </a:solid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BEST PICTURE</a:t>
            </a:r>
            <a:endParaRPr lang="en-SG" sz="1801" dirty="0">
              <a:solidFill>
                <a:schemeClr val="tx1"/>
              </a:solidFill>
            </a:endParaRPr>
          </a:p>
        </p:txBody>
      </p:sp>
      <p:grpSp>
        <p:nvGrpSpPr>
          <p:cNvPr id="33" name="Group 32">
            <a:extLst>
              <a:ext uri="{FF2B5EF4-FFF2-40B4-BE49-F238E27FC236}">
                <a16:creationId xmlns:a16="http://schemas.microsoft.com/office/drawing/2014/main" id="{9110C60B-FBE2-43CF-96BE-F425647B81D6}"/>
              </a:ext>
            </a:extLst>
          </p:cNvPr>
          <p:cNvGrpSpPr/>
          <p:nvPr/>
        </p:nvGrpSpPr>
        <p:grpSpPr>
          <a:xfrm>
            <a:off x="297817" y="2542543"/>
            <a:ext cx="681990" cy="514181"/>
            <a:chOff x="297817" y="2542543"/>
            <a:chExt cx="681990" cy="514181"/>
          </a:xfrm>
        </p:grpSpPr>
        <p:sp>
          <p:nvSpPr>
            <p:cNvPr id="14" name="TextBox 13">
              <a:extLst>
                <a:ext uri="{FF2B5EF4-FFF2-40B4-BE49-F238E27FC236}">
                  <a16:creationId xmlns:a16="http://schemas.microsoft.com/office/drawing/2014/main" id="{FC09A035-FD98-486F-A752-9F5F6747053A}"/>
                </a:ext>
              </a:extLst>
            </p:cNvPr>
            <p:cNvSpPr txBox="1"/>
            <p:nvPr/>
          </p:nvSpPr>
          <p:spPr>
            <a:xfrm>
              <a:off x="297817"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Assignment</a:t>
              </a:r>
              <a:endParaRPr lang="en-SG" sz="700" dirty="0">
                <a:solidFill>
                  <a:srgbClr val="1CB857"/>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D069B560-AABE-4AC8-8B7D-5BC2C9161E49}"/>
                </a:ext>
              </a:extLst>
            </p:cNvPr>
            <p:cNvSpPr txBox="1"/>
            <p:nvPr/>
          </p:nvSpPr>
          <p:spPr>
            <a:xfrm>
              <a:off x="297817"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Generative</a:t>
              </a:r>
            </a:p>
            <a:p>
              <a:r>
                <a:rPr lang="en-US" sz="700" dirty="0">
                  <a:latin typeface="Arial" panose="020B0604020202020204" pitchFamily="34" charset="0"/>
                  <a:cs typeface="Arial" panose="020B0604020202020204" pitchFamily="34" charset="0"/>
                </a:rPr>
                <a:t>Design</a:t>
              </a:r>
              <a:endParaRPr lang="en-SG" sz="700" dirty="0">
                <a:latin typeface="Arial" panose="020B0604020202020204" pitchFamily="34" charset="0"/>
                <a:cs typeface="Arial" panose="020B0604020202020204" pitchFamily="34" charset="0"/>
              </a:endParaRPr>
            </a:p>
          </p:txBody>
        </p:sp>
      </p:grpSp>
      <p:grpSp>
        <p:nvGrpSpPr>
          <p:cNvPr id="34" name="Group 33">
            <a:extLst>
              <a:ext uri="{FF2B5EF4-FFF2-40B4-BE49-F238E27FC236}">
                <a16:creationId xmlns:a16="http://schemas.microsoft.com/office/drawing/2014/main" id="{C936C093-BCE6-42B9-A3E5-AE65D83672D9}"/>
              </a:ext>
            </a:extLst>
          </p:cNvPr>
          <p:cNvGrpSpPr/>
          <p:nvPr/>
        </p:nvGrpSpPr>
        <p:grpSpPr>
          <a:xfrm>
            <a:off x="1640206" y="2542543"/>
            <a:ext cx="681990" cy="514181"/>
            <a:chOff x="1640206" y="2542543"/>
            <a:chExt cx="681990" cy="514181"/>
          </a:xfrm>
        </p:grpSpPr>
        <p:sp>
          <p:nvSpPr>
            <p:cNvPr id="13" name="TextBox 12">
              <a:extLst>
                <a:ext uri="{FF2B5EF4-FFF2-40B4-BE49-F238E27FC236}">
                  <a16:creationId xmlns:a16="http://schemas.microsoft.com/office/drawing/2014/main" id="{DBBD251B-7304-4858-B1E3-01DB750C711E}"/>
                </a:ext>
              </a:extLst>
            </p:cNvPr>
            <p:cNvSpPr txBox="1"/>
            <p:nvPr/>
          </p:nvSpPr>
          <p:spPr>
            <a:xfrm>
              <a:off x="1640206"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Context</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86B647C9-73B6-47F9-85D1-C0CA901DDADA}"/>
                </a:ext>
              </a:extLst>
            </p:cNvPr>
            <p:cNvSpPr txBox="1"/>
            <p:nvPr/>
          </p:nvSpPr>
          <p:spPr>
            <a:xfrm>
              <a:off x="1640206"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Freshmore</a:t>
              </a:r>
            </a:p>
            <a:p>
              <a:r>
                <a:rPr lang="en-US" sz="700" dirty="0">
                  <a:latin typeface="Arial" panose="020B0604020202020204" pitchFamily="34" charset="0"/>
                  <a:cs typeface="Arial" panose="020B0604020202020204" pitchFamily="34" charset="0"/>
                </a:rPr>
                <a:t>Term 1</a:t>
              </a:r>
              <a:endParaRPr lang="en-SG" sz="700" dirty="0">
                <a:latin typeface="Arial" panose="020B0604020202020204" pitchFamily="34" charset="0"/>
                <a:cs typeface="Arial" panose="020B0604020202020204" pitchFamily="34" charset="0"/>
              </a:endParaRPr>
            </a:p>
          </p:txBody>
        </p:sp>
      </p:grpSp>
      <p:grpSp>
        <p:nvGrpSpPr>
          <p:cNvPr id="35" name="Group 34">
            <a:extLst>
              <a:ext uri="{FF2B5EF4-FFF2-40B4-BE49-F238E27FC236}">
                <a16:creationId xmlns:a16="http://schemas.microsoft.com/office/drawing/2014/main" id="{B8605D8F-F3E8-4B11-838C-88F7CEDB9C4E}"/>
              </a:ext>
            </a:extLst>
          </p:cNvPr>
          <p:cNvGrpSpPr/>
          <p:nvPr/>
        </p:nvGrpSpPr>
        <p:grpSpPr>
          <a:xfrm>
            <a:off x="2677160" y="2542544"/>
            <a:ext cx="901700" cy="514179"/>
            <a:chOff x="2677160" y="2542544"/>
            <a:chExt cx="901700" cy="514179"/>
          </a:xfrm>
        </p:grpSpPr>
        <p:sp>
          <p:nvSpPr>
            <p:cNvPr id="12" name="TextBox 11">
              <a:extLst>
                <a:ext uri="{FF2B5EF4-FFF2-40B4-BE49-F238E27FC236}">
                  <a16:creationId xmlns:a16="http://schemas.microsoft.com/office/drawing/2014/main" id="{EAB6C843-44FA-4E05-AFFA-6AA1A29D56EB}"/>
                </a:ext>
              </a:extLst>
            </p:cNvPr>
            <p:cNvSpPr txBox="1"/>
            <p:nvPr/>
          </p:nvSpPr>
          <p:spPr>
            <a:xfrm>
              <a:off x="2677161" y="2542544"/>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Course</a:t>
              </a:r>
              <a:endParaRPr lang="en-SG" sz="700" dirty="0">
                <a:solidFill>
                  <a:srgbClr val="1CB857"/>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CC03D81-F0F6-48BC-BC4E-EACC647816CC}"/>
                </a:ext>
              </a:extLst>
            </p:cNvPr>
            <p:cNvSpPr txBox="1"/>
            <p:nvPr/>
          </p:nvSpPr>
          <p:spPr>
            <a:xfrm>
              <a:off x="2677160" y="2748946"/>
              <a:ext cx="90170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Computational</a:t>
              </a:r>
            </a:p>
            <a:p>
              <a:r>
                <a:rPr lang="en-US" sz="700" dirty="0">
                  <a:latin typeface="Arial" panose="020B0604020202020204" pitchFamily="34" charset="0"/>
                  <a:cs typeface="Arial" panose="020B0604020202020204" pitchFamily="34" charset="0"/>
                </a:rPr>
                <a:t>Design Thinking</a:t>
              </a:r>
              <a:endParaRPr lang="en-SG" sz="700" dirty="0">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1A92C96B-AF10-4739-AAB8-7813215EF6E8}"/>
              </a:ext>
            </a:extLst>
          </p:cNvPr>
          <p:cNvGrpSpPr/>
          <p:nvPr/>
        </p:nvGrpSpPr>
        <p:grpSpPr>
          <a:xfrm>
            <a:off x="297817" y="3286763"/>
            <a:ext cx="1024956" cy="514522"/>
            <a:chOff x="297817" y="3286763"/>
            <a:chExt cx="1024956" cy="514522"/>
          </a:xfrm>
        </p:grpSpPr>
        <p:sp>
          <p:nvSpPr>
            <p:cNvPr id="18" name="TextBox 17">
              <a:extLst>
                <a:ext uri="{FF2B5EF4-FFF2-40B4-BE49-F238E27FC236}">
                  <a16:creationId xmlns:a16="http://schemas.microsoft.com/office/drawing/2014/main" id="{0751637F-F485-4016-AB41-6A2716334D12}"/>
                </a:ext>
              </a:extLst>
            </p:cNvPr>
            <p:cNvSpPr txBox="1"/>
            <p:nvPr/>
          </p:nvSpPr>
          <p:spPr>
            <a:xfrm>
              <a:off x="297817" y="328676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Student</a:t>
              </a:r>
              <a:endParaRPr lang="en-SG" sz="700" dirty="0">
                <a:solidFill>
                  <a:srgbClr val="1CB857"/>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A2AEE226-BF75-4460-9A8D-1D6E379F7CE3}"/>
                </a:ext>
              </a:extLst>
            </p:cNvPr>
            <p:cNvSpPr txBox="1"/>
            <p:nvPr/>
          </p:nvSpPr>
          <p:spPr>
            <a:xfrm>
              <a:off x="297817" y="3493508"/>
              <a:ext cx="1024956"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Darren Chan Yu Hao</a:t>
              </a:r>
            </a:p>
            <a:p>
              <a:r>
                <a:rPr lang="en-US" sz="700" dirty="0">
                  <a:latin typeface="Arial" panose="020B0604020202020204" pitchFamily="34" charset="0"/>
                  <a:cs typeface="Arial" panose="020B0604020202020204" pitchFamily="34" charset="0"/>
                </a:rPr>
                <a:t>1006340</a:t>
              </a:r>
              <a:endParaRPr lang="en-SG" sz="700" dirty="0">
                <a:latin typeface="Arial" panose="020B0604020202020204" pitchFamily="34" charset="0"/>
                <a:cs typeface="Arial" panose="020B0604020202020204" pitchFamily="34" charset="0"/>
              </a:endParaRPr>
            </a:p>
          </p:txBody>
        </p:sp>
      </p:grpSp>
      <p:grpSp>
        <p:nvGrpSpPr>
          <p:cNvPr id="32" name="Group 31">
            <a:extLst>
              <a:ext uri="{FF2B5EF4-FFF2-40B4-BE49-F238E27FC236}">
                <a16:creationId xmlns:a16="http://schemas.microsoft.com/office/drawing/2014/main" id="{D5B09C90-7F89-449A-8830-544C0552511D}"/>
              </a:ext>
            </a:extLst>
          </p:cNvPr>
          <p:cNvGrpSpPr/>
          <p:nvPr/>
        </p:nvGrpSpPr>
        <p:grpSpPr>
          <a:xfrm>
            <a:off x="297817" y="4070353"/>
            <a:ext cx="681990" cy="507832"/>
            <a:chOff x="297817" y="4070353"/>
            <a:chExt cx="681990" cy="507832"/>
          </a:xfrm>
        </p:grpSpPr>
        <p:sp>
          <p:nvSpPr>
            <p:cNvPr id="20" name="TextBox 19">
              <a:extLst>
                <a:ext uri="{FF2B5EF4-FFF2-40B4-BE49-F238E27FC236}">
                  <a16:creationId xmlns:a16="http://schemas.microsoft.com/office/drawing/2014/main" id="{2FA36920-C5D0-47CB-8990-43A4B08D35A5}"/>
                </a:ext>
              </a:extLst>
            </p:cNvPr>
            <p:cNvSpPr txBox="1"/>
            <p:nvPr/>
          </p:nvSpPr>
          <p:spPr>
            <a:xfrm>
              <a:off x="297817" y="407035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Instructor</a:t>
              </a:r>
              <a:endParaRPr lang="en-SG" sz="700" dirty="0">
                <a:solidFill>
                  <a:srgbClr val="1CB857"/>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0628E652-1D77-4484-A55E-A23D68A95FE8}"/>
                </a:ext>
              </a:extLst>
            </p:cNvPr>
            <p:cNvSpPr txBox="1"/>
            <p:nvPr/>
          </p:nvSpPr>
          <p:spPr>
            <a:xfrm>
              <a:off x="297817" y="4270408"/>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Jason Lim</a:t>
              </a:r>
            </a:p>
            <a:p>
              <a:r>
                <a:rPr lang="en-US" sz="700" dirty="0">
                  <a:latin typeface="Arial" panose="020B0604020202020204" pitchFamily="34" charset="0"/>
                  <a:cs typeface="Arial" panose="020B0604020202020204" pitchFamily="34" charset="0"/>
                </a:rPr>
                <a:t>Instructor</a:t>
              </a:r>
            </a:p>
          </p:txBody>
        </p:sp>
      </p:grpSp>
      <p:grpSp>
        <p:nvGrpSpPr>
          <p:cNvPr id="36" name="Group 35">
            <a:extLst>
              <a:ext uri="{FF2B5EF4-FFF2-40B4-BE49-F238E27FC236}">
                <a16:creationId xmlns:a16="http://schemas.microsoft.com/office/drawing/2014/main" id="{BBD29DE9-228F-4A4C-9829-A39EFB612737}"/>
              </a:ext>
            </a:extLst>
          </p:cNvPr>
          <p:cNvGrpSpPr/>
          <p:nvPr/>
        </p:nvGrpSpPr>
        <p:grpSpPr>
          <a:xfrm>
            <a:off x="3811902" y="2542545"/>
            <a:ext cx="913130" cy="406457"/>
            <a:chOff x="3681730" y="2542545"/>
            <a:chExt cx="913130" cy="406457"/>
          </a:xfrm>
        </p:grpSpPr>
        <p:sp>
          <p:nvSpPr>
            <p:cNvPr id="11" name="TextBox 10">
              <a:extLst>
                <a:ext uri="{FF2B5EF4-FFF2-40B4-BE49-F238E27FC236}">
                  <a16:creationId xmlns:a16="http://schemas.microsoft.com/office/drawing/2014/main" id="{164DB152-BE2D-4C28-99EB-218DCF655C68}"/>
                </a:ext>
              </a:extLst>
            </p:cNvPr>
            <p:cNvSpPr txBox="1"/>
            <p:nvPr/>
          </p:nvSpPr>
          <p:spPr>
            <a:xfrm>
              <a:off x="3681730" y="2542545"/>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Date</a:t>
              </a:r>
              <a:endParaRPr lang="en-SG" sz="700" dirty="0">
                <a:solidFill>
                  <a:srgbClr val="1CB857"/>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B8F6F72-B749-4696-A7F2-F574AB7BB21A}"/>
                </a:ext>
              </a:extLst>
            </p:cNvPr>
            <p:cNvSpPr txBox="1"/>
            <p:nvPr/>
          </p:nvSpPr>
          <p:spPr>
            <a:xfrm>
              <a:off x="3693160" y="2748947"/>
              <a:ext cx="901700" cy="20005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2021</a:t>
              </a:r>
              <a:endParaRPr lang="en-SG" sz="700" dirty="0">
                <a:latin typeface="Arial" panose="020B0604020202020204" pitchFamily="34" charset="0"/>
                <a:cs typeface="Arial" panose="020B0604020202020204" pitchFamily="34" charset="0"/>
              </a:endParaRPr>
            </a:p>
          </p:txBody>
        </p:sp>
      </p:grpSp>
      <p:grpSp>
        <p:nvGrpSpPr>
          <p:cNvPr id="30" name="Group 29">
            <a:extLst>
              <a:ext uri="{FF2B5EF4-FFF2-40B4-BE49-F238E27FC236}">
                <a16:creationId xmlns:a16="http://schemas.microsoft.com/office/drawing/2014/main" id="{E61EFD42-7C03-4D1D-BCB7-A46D64959991}"/>
              </a:ext>
            </a:extLst>
          </p:cNvPr>
          <p:cNvGrpSpPr/>
          <p:nvPr/>
        </p:nvGrpSpPr>
        <p:grpSpPr>
          <a:xfrm>
            <a:off x="1640209" y="3279063"/>
            <a:ext cx="2967992" cy="3286524"/>
            <a:chOff x="1640209" y="3279063"/>
            <a:chExt cx="2967992" cy="3286524"/>
          </a:xfrm>
        </p:grpSpPr>
        <p:sp>
          <p:nvSpPr>
            <p:cNvPr id="24" name="TextBox 23">
              <a:extLst>
                <a:ext uri="{FF2B5EF4-FFF2-40B4-BE49-F238E27FC236}">
                  <a16:creationId xmlns:a16="http://schemas.microsoft.com/office/drawing/2014/main" id="{4AE40446-C29D-488D-8DD7-69E6FBAFA698}"/>
                </a:ext>
              </a:extLst>
            </p:cNvPr>
            <p:cNvSpPr txBox="1"/>
            <p:nvPr/>
          </p:nvSpPr>
          <p:spPr>
            <a:xfrm>
              <a:off x="1640209" y="3279063"/>
              <a:ext cx="2967991" cy="215444"/>
            </a:xfrm>
            <a:prstGeom prst="rect">
              <a:avLst/>
            </a:prstGeom>
            <a:noFill/>
          </p:spPr>
          <p:txBody>
            <a:bodyPr wrap="square" rtlCol="0">
              <a:spAutoFit/>
            </a:bodyPr>
            <a:lstStyle/>
            <a:p>
              <a:pPr algn="just"/>
              <a:r>
                <a:rPr lang="en-US" sz="800" b="1" dirty="0">
                  <a:solidFill>
                    <a:srgbClr val="B31261"/>
                  </a:solidFill>
                  <a:latin typeface="Consolas" panose="020B0609020204030204" pitchFamily="49" charset="0"/>
                </a:rPr>
                <a:t>&lt;Theme&gt;</a:t>
              </a:r>
              <a:endParaRPr lang="en-SG" sz="800" b="1" dirty="0">
                <a:solidFill>
                  <a:srgbClr val="B31261"/>
                </a:solidFill>
                <a:latin typeface="Consolas" panose="020B0609020204030204" pitchFamily="49" charset="0"/>
              </a:endParaRPr>
            </a:p>
          </p:txBody>
        </p:sp>
        <p:sp>
          <p:nvSpPr>
            <p:cNvPr id="25" name="Rectangle 24">
              <a:extLst>
                <a:ext uri="{FF2B5EF4-FFF2-40B4-BE49-F238E27FC236}">
                  <a16:creationId xmlns:a16="http://schemas.microsoft.com/office/drawing/2014/main" id="{E90D6533-B264-49D3-908E-494EECA5837B}"/>
                </a:ext>
              </a:extLst>
            </p:cNvPr>
            <p:cNvSpPr/>
            <p:nvPr/>
          </p:nvSpPr>
          <p:spPr>
            <a:xfrm>
              <a:off x="1640210" y="3394714"/>
              <a:ext cx="2967991" cy="3170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r>
                <a:rPr lang="en-US" sz="800" dirty="0">
                  <a:solidFill>
                    <a:srgbClr val="B31261"/>
                  </a:solidFill>
                  <a:latin typeface="Consolas" panose="020B0609020204030204" pitchFamily="49" charset="0"/>
                </a:rPr>
                <a:t>Small Changes</a:t>
              </a:r>
            </a:p>
            <a:p>
              <a:pPr algn="just"/>
              <a:endParaRPr lang="en-US" sz="800" dirty="0">
                <a:solidFill>
                  <a:srgbClr val="B31261"/>
                </a:solidFill>
                <a:latin typeface="Consolas" panose="020B0609020204030204" pitchFamily="49" charset="0"/>
              </a:endParaRPr>
            </a:p>
            <a:p>
              <a:pPr algn="just"/>
              <a:r>
                <a:rPr lang="en-US" sz="800" b="1" dirty="0">
                  <a:solidFill>
                    <a:srgbClr val="B31261"/>
                  </a:solidFill>
                  <a:latin typeface="Consolas" panose="020B0609020204030204" pitchFamily="49" charset="0"/>
                </a:rPr>
                <a:t>&lt; Description &gt;</a:t>
              </a:r>
            </a:p>
            <a:p>
              <a:pPr algn="just"/>
              <a:r>
                <a:rPr lang="en-US" sz="800" dirty="0">
                  <a:solidFill>
                    <a:srgbClr val="B31261"/>
                  </a:solidFill>
                  <a:latin typeface="Consolas" panose="020B0609020204030204" pitchFamily="49" charset="0"/>
                </a:rPr>
                <a:t>The objective of this project was to create a design that was beyond we, humans, can manually create. </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Our world is always uncertain, some might even say it is chaotic. One tweak in a single action, and the outcome may become completely different.</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It was challenging to think of a way to produce a result for such an idea. But it does not have to be complex, as one tweak can change the outcome entirely.</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My final designs utilizes only just the manipulations of sine waves.</a:t>
              </a:r>
            </a:p>
          </p:txBody>
        </p:sp>
      </p:grpSp>
      <p:sp>
        <p:nvSpPr>
          <p:cNvPr id="28" name="TextBox 27">
            <a:extLst>
              <a:ext uri="{FF2B5EF4-FFF2-40B4-BE49-F238E27FC236}">
                <a16:creationId xmlns:a16="http://schemas.microsoft.com/office/drawing/2014/main" id="{F65F1D03-BCF8-4F9D-A32D-3A629A08BDC3}"/>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P1/7</a:t>
            </a:r>
            <a:endParaRPr lang="en-SG" sz="6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0A290914-78CA-407F-981D-11783931DAD9}"/>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P1/7</a:t>
            </a:r>
            <a:endParaRPr lang="en-SG" sz="6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C7FFC2A2-142C-4B06-81F1-53537E9E9B25}"/>
              </a:ext>
            </a:extLst>
          </p:cNvPr>
          <p:cNvPicPr>
            <a:picLocks noChangeAspect="1"/>
          </p:cNvPicPr>
          <p:nvPr/>
        </p:nvPicPr>
        <p:blipFill rotWithShape="1">
          <a:blip r:embed="rId2">
            <a:extLst>
              <a:ext uri="{28A0092B-C50C-407E-A947-70E740481C1C}">
                <a14:useLocalDpi xmlns:a14="http://schemas.microsoft.com/office/drawing/2010/main" val="0"/>
              </a:ext>
            </a:extLst>
          </a:blip>
          <a:srcRect l="12978" r="6924"/>
          <a:stretch/>
        </p:blipFill>
        <p:spPr>
          <a:xfrm rot="5400000">
            <a:off x="4417880" y="1534672"/>
            <a:ext cx="5910836" cy="4150995"/>
          </a:xfrm>
          <a:prstGeom prst="rect">
            <a:avLst/>
          </a:prstGeom>
        </p:spPr>
      </p:pic>
    </p:spTree>
    <p:extLst>
      <p:ext uri="{BB962C8B-B14F-4D97-AF65-F5344CB8AC3E}">
        <p14:creationId xmlns:p14="http://schemas.microsoft.com/office/powerpoint/2010/main" val="2312092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793967B-36DB-410B-9C83-5D5BB92DCBF4}"/>
              </a:ext>
            </a:extLst>
          </p:cNvPr>
          <p:cNvSpPr/>
          <p:nvPr/>
        </p:nvSpPr>
        <p:spPr>
          <a:xfrm>
            <a:off x="1640210" y="580394"/>
            <a:ext cx="2967991" cy="59169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800" b="1" dirty="0">
                <a:solidFill>
                  <a:srgbClr val="B31261"/>
                </a:solidFill>
                <a:latin typeface="Consolas" panose="020B0609020204030204" pitchFamily="49" charset="0"/>
              </a:rPr>
              <a:t>&lt;Bloom&gt;</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The first design chosen and shown on the very main page looks sort of like a flower blooming in the cosmic emptiness. </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It was partially inspired by the desire to create something out of nothing. Wanting something to burst into existences</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In the following page, a video have been linked to showcase this blooming. The pictures on the left, taken at every 20 frames, are the different stages of the blooming. This blooming was created by varying just the amplitude of the sine waves.</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Initially, it looks like normal sine waves coming out from an origin. But as the amplitude gets larger and larger, the sine waves intersect with each other in such a pattern that creates a sort of flower as shown.</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When we finally zoom back into the final form of flower, the center has already mold into a seemingly complex, yet symmetrical intersection.</a:t>
            </a:r>
          </a:p>
        </p:txBody>
      </p:sp>
      <p:sp>
        <p:nvSpPr>
          <p:cNvPr id="9" name="TextBox 8">
            <a:extLst>
              <a:ext uri="{FF2B5EF4-FFF2-40B4-BE49-F238E27FC236}">
                <a16:creationId xmlns:a16="http://schemas.microsoft.com/office/drawing/2014/main" id="{C7893DD7-A704-4D41-B788-C441E3C3E860}"/>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10" name="TextBox 9">
            <a:extLst>
              <a:ext uri="{FF2B5EF4-FFF2-40B4-BE49-F238E27FC236}">
                <a16:creationId xmlns:a16="http://schemas.microsoft.com/office/drawing/2014/main" id="{A803200E-EC6D-4527-A175-1B6AB707C786}"/>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11" name="TextBox 10">
            <a:extLst>
              <a:ext uri="{FF2B5EF4-FFF2-40B4-BE49-F238E27FC236}">
                <a16:creationId xmlns:a16="http://schemas.microsoft.com/office/drawing/2014/main" id="{E9576400-66F8-4A3B-B9E5-8435611C3201}"/>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P2/7</a:t>
            </a:r>
            <a:endParaRPr lang="en-SG" sz="600"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3C42860-F849-44BB-8571-8825522FB242}"/>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P2/7</a:t>
            </a:r>
            <a:endParaRPr lang="en-SG" sz="600" dirty="0">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898CC8FD-023C-4006-8F1D-3FB503C24A18}"/>
              </a:ext>
            </a:extLst>
          </p:cNvPr>
          <p:cNvSpPr/>
          <p:nvPr/>
        </p:nvSpPr>
        <p:spPr>
          <a:xfrm>
            <a:off x="5297801" y="654752"/>
            <a:ext cx="4150995" cy="29205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1/2</a:t>
            </a:r>
            <a:endParaRPr lang="en-SG" sz="1801" dirty="0">
              <a:solidFill>
                <a:schemeClr val="tx1"/>
              </a:solidFill>
            </a:endParaRPr>
          </a:p>
        </p:txBody>
      </p:sp>
      <p:sp>
        <p:nvSpPr>
          <p:cNvPr id="14" name="Rectangle 13">
            <a:extLst>
              <a:ext uri="{FF2B5EF4-FFF2-40B4-BE49-F238E27FC236}">
                <a16:creationId xmlns:a16="http://schemas.microsoft.com/office/drawing/2014/main" id="{FF587FC4-52D1-4216-BC4E-8C7A9CA36A23}"/>
              </a:ext>
            </a:extLst>
          </p:cNvPr>
          <p:cNvSpPr/>
          <p:nvPr/>
        </p:nvSpPr>
        <p:spPr>
          <a:xfrm>
            <a:off x="5297800" y="3645078"/>
            <a:ext cx="4150995" cy="29205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1/2</a:t>
            </a:r>
            <a:endParaRPr lang="en-SG" sz="1801" dirty="0">
              <a:solidFill>
                <a:schemeClr val="tx1"/>
              </a:solidFill>
            </a:endParaRPr>
          </a:p>
        </p:txBody>
      </p:sp>
      <p:grpSp>
        <p:nvGrpSpPr>
          <p:cNvPr id="25" name="Group 24">
            <a:extLst>
              <a:ext uri="{FF2B5EF4-FFF2-40B4-BE49-F238E27FC236}">
                <a16:creationId xmlns:a16="http://schemas.microsoft.com/office/drawing/2014/main" id="{B7302E4C-723B-4266-B1B3-6E836120B12B}"/>
              </a:ext>
            </a:extLst>
          </p:cNvPr>
          <p:cNvGrpSpPr/>
          <p:nvPr/>
        </p:nvGrpSpPr>
        <p:grpSpPr>
          <a:xfrm>
            <a:off x="323854" y="4861458"/>
            <a:ext cx="1038224" cy="837346"/>
            <a:chOff x="297817" y="4663443"/>
            <a:chExt cx="1038224" cy="837346"/>
          </a:xfrm>
        </p:grpSpPr>
        <p:sp>
          <p:nvSpPr>
            <p:cNvPr id="15" name="TextBox 14">
              <a:extLst>
                <a:ext uri="{FF2B5EF4-FFF2-40B4-BE49-F238E27FC236}">
                  <a16:creationId xmlns:a16="http://schemas.microsoft.com/office/drawing/2014/main" id="{3111B49C-F757-40AD-853D-D24B5334B82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BE41C5C9-6246-458E-B282-6A0DB6979A49}"/>
                </a:ext>
              </a:extLst>
            </p:cNvPr>
            <p:cNvSpPr txBox="1"/>
            <p:nvPr/>
          </p:nvSpPr>
          <p:spPr>
            <a:xfrm>
              <a:off x="297817" y="4869847"/>
              <a:ext cx="1038224" cy="630942"/>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Zoomed in view of the center off Bloom</a:t>
              </a:r>
            </a:p>
            <a:p>
              <a:r>
                <a:rPr lang="en-US" sz="700" dirty="0">
                  <a:latin typeface="Arial" panose="020B0604020202020204" pitchFamily="34" charset="0"/>
                  <a:cs typeface="Arial" panose="020B0604020202020204" pitchFamily="34" charset="0"/>
                </a:rPr>
                <a:t>02 Offset view of Bloom</a:t>
              </a:r>
            </a:p>
            <a:p>
              <a:endParaRPr lang="en-SG" sz="700" dirty="0">
                <a:latin typeface="Arial" panose="020B0604020202020204" pitchFamily="34" charset="0"/>
                <a:cs typeface="Arial" panose="020B0604020202020204" pitchFamily="34" charset="0"/>
              </a:endParaRPr>
            </a:p>
          </p:txBody>
        </p:sp>
      </p:grpSp>
      <p:sp>
        <p:nvSpPr>
          <p:cNvPr id="17" name="Rectangle 16">
            <a:extLst>
              <a:ext uri="{FF2B5EF4-FFF2-40B4-BE49-F238E27FC236}">
                <a16:creationId xmlns:a16="http://schemas.microsoft.com/office/drawing/2014/main" id="{A9ABC7E6-3815-4E27-A2FC-96C10D9E5BA6}"/>
              </a:ext>
            </a:extLst>
          </p:cNvPr>
          <p:cNvSpPr/>
          <p:nvPr/>
        </p:nvSpPr>
        <p:spPr>
          <a:xfrm>
            <a:off x="713420" y="5721819"/>
            <a:ext cx="601981" cy="41037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sp>
        <p:nvSpPr>
          <p:cNvPr id="22" name="Rectangle 21">
            <a:extLst>
              <a:ext uri="{FF2B5EF4-FFF2-40B4-BE49-F238E27FC236}">
                <a16:creationId xmlns:a16="http://schemas.microsoft.com/office/drawing/2014/main" id="{43BA22C6-96BF-4912-A578-94D3557C5D6C}"/>
              </a:ext>
            </a:extLst>
          </p:cNvPr>
          <p:cNvSpPr/>
          <p:nvPr/>
        </p:nvSpPr>
        <p:spPr>
          <a:xfrm>
            <a:off x="713420" y="6155210"/>
            <a:ext cx="601982" cy="41037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02</a:t>
            </a:r>
            <a:endParaRPr lang="en-SG" sz="800" b="1" dirty="0">
              <a:solidFill>
                <a:srgbClr val="1CB857"/>
              </a:solidFill>
            </a:endParaRPr>
          </a:p>
        </p:txBody>
      </p:sp>
      <p:pic>
        <p:nvPicPr>
          <p:cNvPr id="3" name="Picture 2">
            <a:extLst>
              <a:ext uri="{FF2B5EF4-FFF2-40B4-BE49-F238E27FC236}">
                <a16:creationId xmlns:a16="http://schemas.microsoft.com/office/drawing/2014/main" id="{3A0507C4-2FF2-439E-BE89-18212F1AD790}"/>
              </a:ext>
            </a:extLst>
          </p:cNvPr>
          <p:cNvPicPr>
            <a:picLocks noChangeAspect="1"/>
          </p:cNvPicPr>
          <p:nvPr/>
        </p:nvPicPr>
        <p:blipFill rotWithShape="1">
          <a:blip r:embed="rId2">
            <a:extLst>
              <a:ext uri="{28A0092B-C50C-407E-A947-70E740481C1C}">
                <a14:useLocalDpi xmlns:a14="http://schemas.microsoft.com/office/drawing/2010/main" val="0"/>
              </a:ext>
            </a:extLst>
          </a:blip>
          <a:srcRect r="20050"/>
          <a:stretch/>
        </p:blipFill>
        <p:spPr>
          <a:xfrm>
            <a:off x="5297800" y="654752"/>
            <a:ext cx="4150995" cy="2920508"/>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537C7510-F067-412C-975A-3A0471A46963}"/>
              </a:ext>
            </a:extLst>
          </p:cNvPr>
          <p:cNvPicPr>
            <a:picLocks noChangeAspect="1"/>
          </p:cNvPicPr>
          <p:nvPr/>
        </p:nvPicPr>
        <p:blipFill rotWithShape="1">
          <a:blip r:embed="rId3">
            <a:extLst>
              <a:ext uri="{28A0092B-C50C-407E-A947-70E740481C1C}">
                <a14:useLocalDpi xmlns:a14="http://schemas.microsoft.com/office/drawing/2010/main" val="0"/>
              </a:ext>
            </a:extLst>
          </a:blip>
          <a:srcRect l="20050"/>
          <a:stretch/>
        </p:blipFill>
        <p:spPr>
          <a:xfrm>
            <a:off x="5297799" y="3645078"/>
            <a:ext cx="4150996" cy="2920508"/>
          </a:xfrm>
          <a:prstGeom prst="rect">
            <a:avLst/>
          </a:prstGeom>
        </p:spPr>
      </p:pic>
    </p:spTree>
    <p:extLst>
      <p:ext uri="{BB962C8B-B14F-4D97-AF65-F5344CB8AC3E}">
        <p14:creationId xmlns:p14="http://schemas.microsoft.com/office/powerpoint/2010/main" val="2055864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61" descr="A picture containing dark&#10;&#10;Description automatically generated">
            <a:extLst>
              <a:ext uri="{FF2B5EF4-FFF2-40B4-BE49-F238E27FC236}">
                <a16:creationId xmlns:a16="http://schemas.microsoft.com/office/drawing/2014/main" id="{9F503338-B94D-4670-972D-19BA655F4CD0}"/>
              </a:ext>
            </a:extLst>
          </p:cNvPr>
          <p:cNvPicPr>
            <a:picLocks noChangeAspect="1"/>
          </p:cNvPicPr>
          <p:nvPr/>
        </p:nvPicPr>
        <p:blipFill>
          <a:blip r:embed="rId2">
            <a:extLst>
              <a:ext uri="{28A0092B-C50C-407E-A947-70E740481C1C}">
                <a14:useLocalDpi xmlns:a14="http://schemas.microsoft.com/office/drawing/2010/main" val="0"/>
              </a:ext>
            </a:extLst>
          </a:blip>
          <a:srcRect l="10751" t="589" r="9544"/>
          <a:stretch>
            <a:fillRect/>
          </a:stretch>
        </p:blipFill>
        <p:spPr>
          <a:xfrm>
            <a:off x="5297802" y="654752"/>
            <a:ext cx="4150995" cy="2912199"/>
          </a:xfrm>
          <a:custGeom>
            <a:avLst/>
            <a:gdLst>
              <a:gd name="connsiteX0" fmla="*/ 0 w 4150995"/>
              <a:gd name="connsiteY0" fmla="*/ 0 h 2912199"/>
              <a:gd name="connsiteX1" fmla="*/ 4150995 w 4150995"/>
              <a:gd name="connsiteY1" fmla="*/ 0 h 2912199"/>
              <a:gd name="connsiteX2" fmla="*/ 4150995 w 4150995"/>
              <a:gd name="connsiteY2" fmla="*/ 2912199 h 2912199"/>
              <a:gd name="connsiteX3" fmla="*/ 0 w 4150995"/>
              <a:gd name="connsiteY3" fmla="*/ 2912199 h 2912199"/>
            </a:gdLst>
            <a:ahLst/>
            <a:cxnLst>
              <a:cxn ang="0">
                <a:pos x="connsiteX0" y="connsiteY0"/>
              </a:cxn>
              <a:cxn ang="0">
                <a:pos x="connsiteX1" y="connsiteY1"/>
              </a:cxn>
              <a:cxn ang="0">
                <a:pos x="connsiteX2" y="connsiteY2"/>
              </a:cxn>
              <a:cxn ang="0">
                <a:pos x="connsiteX3" y="connsiteY3"/>
              </a:cxn>
            </a:cxnLst>
            <a:rect l="l" t="t" r="r" b="b"/>
            <a:pathLst>
              <a:path w="4150995" h="2912199">
                <a:moveTo>
                  <a:pt x="0" y="0"/>
                </a:moveTo>
                <a:lnTo>
                  <a:pt x="4150995" y="0"/>
                </a:lnTo>
                <a:lnTo>
                  <a:pt x="4150995" y="2912199"/>
                </a:lnTo>
                <a:lnTo>
                  <a:pt x="0" y="2912199"/>
                </a:lnTo>
                <a:close/>
              </a:path>
            </a:pathLst>
          </a:custGeom>
        </p:spPr>
      </p:pic>
      <p:pic>
        <p:nvPicPr>
          <p:cNvPr id="61" name="Picture 60">
            <a:extLst>
              <a:ext uri="{FF2B5EF4-FFF2-40B4-BE49-F238E27FC236}">
                <a16:creationId xmlns:a16="http://schemas.microsoft.com/office/drawing/2014/main" id="{066B499D-6069-496E-B725-D5A1126A73C4}"/>
              </a:ext>
            </a:extLst>
          </p:cNvPr>
          <p:cNvPicPr>
            <a:picLocks noChangeAspect="1"/>
          </p:cNvPicPr>
          <p:nvPr/>
        </p:nvPicPr>
        <p:blipFill rotWithShape="1">
          <a:blip r:embed="rId3">
            <a:extLst>
              <a:ext uri="{28A0092B-C50C-407E-A947-70E740481C1C}">
                <a14:useLocalDpi xmlns:a14="http://schemas.microsoft.com/office/drawing/2010/main" val="0"/>
              </a:ext>
            </a:extLst>
          </a:blip>
          <a:srcRect l="60" t="6328" b="6328"/>
          <a:stretch/>
        </p:blipFill>
        <p:spPr>
          <a:xfrm>
            <a:off x="1726324" y="3641379"/>
            <a:ext cx="2881877" cy="1416733"/>
          </a:xfrm>
          <a:custGeom>
            <a:avLst/>
            <a:gdLst>
              <a:gd name="connsiteX0" fmla="*/ 0 w 2881877"/>
              <a:gd name="connsiteY0" fmla="*/ 0 h 1416733"/>
              <a:gd name="connsiteX1" fmla="*/ 2881877 w 2881877"/>
              <a:gd name="connsiteY1" fmla="*/ 0 h 1416733"/>
              <a:gd name="connsiteX2" fmla="*/ 2881877 w 2881877"/>
              <a:gd name="connsiteY2" fmla="*/ 1416733 h 1416733"/>
              <a:gd name="connsiteX3" fmla="*/ 0 w 2881877"/>
              <a:gd name="connsiteY3" fmla="*/ 1416733 h 1416733"/>
            </a:gdLst>
            <a:ahLst/>
            <a:cxnLst>
              <a:cxn ang="0">
                <a:pos x="connsiteX0" y="connsiteY0"/>
              </a:cxn>
              <a:cxn ang="0">
                <a:pos x="connsiteX1" y="connsiteY1"/>
              </a:cxn>
              <a:cxn ang="0">
                <a:pos x="connsiteX2" y="connsiteY2"/>
              </a:cxn>
              <a:cxn ang="0">
                <a:pos x="connsiteX3" y="connsiteY3"/>
              </a:cxn>
            </a:cxnLst>
            <a:rect l="l" t="t" r="r" b="b"/>
            <a:pathLst>
              <a:path w="2881877" h="1416733">
                <a:moveTo>
                  <a:pt x="0" y="0"/>
                </a:moveTo>
                <a:lnTo>
                  <a:pt x="2881877" y="0"/>
                </a:lnTo>
                <a:lnTo>
                  <a:pt x="2881877" y="1416733"/>
                </a:lnTo>
                <a:lnTo>
                  <a:pt x="0" y="1416733"/>
                </a:lnTo>
                <a:close/>
              </a:path>
            </a:pathLst>
          </a:custGeom>
        </p:spPr>
      </p:pic>
      <p:pic>
        <p:nvPicPr>
          <p:cNvPr id="60" name="Picture 59">
            <a:extLst>
              <a:ext uri="{FF2B5EF4-FFF2-40B4-BE49-F238E27FC236}">
                <a16:creationId xmlns:a16="http://schemas.microsoft.com/office/drawing/2014/main" id="{6FF16E6C-1BD9-4B75-9DAD-2793BC2E89B3}"/>
              </a:ext>
            </a:extLst>
          </p:cNvPr>
          <p:cNvPicPr>
            <a:picLocks noChangeAspect="1"/>
          </p:cNvPicPr>
          <p:nvPr/>
        </p:nvPicPr>
        <p:blipFill>
          <a:blip r:embed="rId4">
            <a:extLst>
              <a:ext uri="{28A0092B-C50C-407E-A947-70E740481C1C}">
                <a14:useLocalDpi xmlns:a14="http://schemas.microsoft.com/office/drawing/2010/main" val="0"/>
              </a:ext>
            </a:extLst>
          </a:blip>
          <a:srcRect t="5636" r="331" b="7115"/>
          <a:stretch>
            <a:fillRect/>
          </a:stretch>
        </p:blipFill>
        <p:spPr>
          <a:xfrm>
            <a:off x="1731006" y="5136847"/>
            <a:ext cx="2877194" cy="1416733"/>
          </a:xfrm>
          <a:custGeom>
            <a:avLst/>
            <a:gdLst>
              <a:gd name="connsiteX0" fmla="*/ 0 w 2877194"/>
              <a:gd name="connsiteY0" fmla="*/ 0 h 1416733"/>
              <a:gd name="connsiteX1" fmla="*/ 2877194 w 2877194"/>
              <a:gd name="connsiteY1" fmla="*/ 0 h 1416733"/>
              <a:gd name="connsiteX2" fmla="*/ 2877194 w 2877194"/>
              <a:gd name="connsiteY2" fmla="*/ 1416733 h 1416733"/>
              <a:gd name="connsiteX3" fmla="*/ 0 w 2877194"/>
              <a:gd name="connsiteY3" fmla="*/ 1416733 h 1416733"/>
            </a:gdLst>
            <a:ahLst/>
            <a:cxnLst>
              <a:cxn ang="0">
                <a:pos x="connsiteX0" y="connsiteY0"/>
              </a:cxn>
              <a:cxn ang="0">
                <a:pos x="connsiteX1" y="connsiteY1"/>
              </a:cxn>
              <a:cxn ang="0">
                <a:pos x="connsiteX2" y="connsiteY2"/>
              </a:cxn>
              <a:cxn ang="0">
                <a:pos x="connsiteX3" y="connsiteY3"/>
              </a:cxn>
            </a:cxnLst>
            <a:rect l="l" t="t" r="r" b="b"/>
            <a:pathLst>
              <a:path w="2877194" h="1416733">
                <a:moveTo>
                  <a:pt x="0" y="0"/>
                </a:moveTo>
                <a:lnTo>
                  <a:pt x="2877194" y="0"/>
                </a:lnTo>
                <a:lnTo>
                  <a:pt x="2877194" y="1416733"/>
                </a:lnTo>
                <a:lnTo>
                  <a:pt x="0" y="1416733"/>
                </a:lnTo>
                <a:close/>
              </a:path>
            </a:pathLst>
          </a:custGeom>
        </p:spPr>
      </p:pic>
      <p:sp>
        <p:nvSpPr>
          <p:cNvPr id="45" name="Rectangle 44">
            <a:extLst>
              <a:ext uri="{FF2B5EF4-FFF2-40B4-BE49-F238E27FC236}">
                <a16:creationId xmlns:a16="http://schemas.microsoft.com/office/drawing/2014/main" id="{62823AF0-B6B4-4E4F-A313-F372DCCD0168}"/>
              </a:ext>
            </a:extLst>
          </p:cNvPr>
          <p:cNvSpPr/>
          <p:nvPr/>
        </p:nvSpPr>
        <p:spPr>
          <a:xfrm>
            <a:off x="1726323" y="654751"/>
            <a:ext cx="2881877" cy="1416733"/>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46" name="Rectangle 45">
            <a:extLst>
              <a:ext uri="{FF2B5EF4-FFF2-40B4-BE49-F238E27FC236}">
                <a16:creationId xmlns:a16="http://schemas.microsoft.com/office/drawing/2014/main" id="{B610969A-8765-4379-81F7-6F771908917F}"/>
              </a:ext>
            </a:extLst>
          </p:cNvPr>
          <p:cNvSpPr/>
          <p:nvPr/>
        </p:nvSpPr>
        <p:spPr>
          <a:xfrm>
            <a:off x="1726323" y="2150218"/>
            <a:ext cx="2881877" cy="1416733"/>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27" name="TextBox 26">
            <a:extLst>
              <a:ext uri="{FF2B5EF4-FFF2-40B4-BE49-F238E27FC236}">
                <a16:creationId xmlns:a16="http://schemas.microsoft.com/office/drawing/2014/main" id="{5BA5B394-3F8D-457E-8AC0-0184A64183B0}"/>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P3/7</a:t>
            </a:r>
            <a:endParaRPr lang="en-SG" sz="600"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54F2F363-23C8-4FD2-9316-20E10620CDFC}"/>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P3/7</a:t>
            </a:r>
            <a:endParaRPr lang="en-SG" sz="600" dirty="0">
              <a:latin typeface="Arial" panose="020B0604020202020204" pitchFamily="34" charset="0"/>
              <a:cs typeface="Arial" panose="020B0604020202020204" pitchFamily="34" charset="0"/>
            </a:endParaRPr>
          </a:p>
        </p:txBody>
      </p:sp>
      <p:grpSp>
        <p:nvGrpSpPr>
          <p:cNvPr id="59" name="Group 58">
            <a:extLst>
              <a:ext uri="{FF2B5EF4-FFF2-40B4-BE49-F238E27FC236}">
                <a16:creationId xmlns:a16="http://schemas.microsoft.com/office/drawing/2014/main" id="{1FEC7F7C-EF7A-4574-B7E5-5D021AECE7AB}"/>
              </a:ext>
            </a:extLst>
          </p:cNvPr>
          <p:cNvGrpSpPr/>
          <p:nvPr/>
        </p:nvGrpSpPr>
        <p:grpSpPr>
          <a:xfrm>
            <a:off x="297817" y="4664313"/>
            <a:ext cx="1038224" cy="945068"/>
            <a:chOff x="297817" y="4663443"/>
            <a:chExt cx="1038224" cy="945068"/>
          </a:xfrm>
        </p:grpSpPr>
        <p:sp>
          <p:nvSpPr>
            <p:cNvPr id="35" name="TextBox 34">
              <a:extLst>
                <a:ext uri="{FF2B5EF4-FFF2-40B4-BE49-F238E27FC236}">
                  <a16:creationId xmlns:a16="http://schemas.microsoft.com/office/drawing/2014/main" id="{F8EDB620-DB28-4456-9A13-CBA8F722843A}"/>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F0533971-23B1-41F5-B25E-84F42B7B83FC}"/>
                </a:ext>
              </a:extLst>
            </p:cNvPr>
            <p:cNvSpPr txBox="1"/>
            <p:nvPr/>
          </p:nvSpPr>
          <p:spPr>
            <a:xfrm>
              <a:off x="297817" y="4869847"/>
              <a:ext cx="1038224" cy="738664"/>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Blooming Stage 1</a:t>
              </a:r>
            </a:p>
            <a:p>
              <a:r>
                <a:rPr lang="en-US" sz="700" dirty="0">
                  <a:latin typeface="Arial" panose="020B0604020202020204" pitchFamily="34" charset="0"/>
                  <a:cs typeface="Arial" panose="020B0604020202020204" pitchFamily="34" charset="0"/>
                </a:rPr>
                <a:t>02 Blooming Stage 2</a:t>
              </a:r>
            </a:p>
            <a:p>
              <a:r>
                <a:rPr lang="en-US" sz="700" dirty="0">
                  <a:latin typeface="Arial" panose="020B0604020202020204" pitchFamily="34" charset="0"/>
                  <a:cs typeface="Arial" panose="020B0604020202020204" pitchFamily="34" charset="0"/>
                </a:rPr>
                <a:t>03 Blooming Stage 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Blooming Stage 4</a:t>
              </a:r>
            </a:p>
            <a:p>
              <a:r>
                <a:rPr lang="en-US" sz="700" dirty="0">
                  <a:latin typeface="Arial" panose="020B0604020202020204" pitchFamily="34" charset="0"/>
                  <a:cs typeface="Arial" panose="020B0604020202020204" pitchFamily="34" charset="0"/>
                </a:rPr>
                <a:t>05 Fully Bloomed</a:t>
              </a:r>
              <a:endParaRPr lang="en-SG" sz="700" dirty="0">
                <a:latin typeface="Arial" panose="020B0604020202020204" pitchFamily="34" charset="0"/>
                <a:cs typeface="Arial" panose="020B0604020202020204" pitchFamily="34" charset="0"/>
              </a:endParaRPr>
            </a:p>
            <a:p>
              <a:r>
                <a:rPr lang="en-SG" sz="700" dirty="0">
                  <a:latin typeface="Arial" panose="020B0604020202020204" pitchFamily="34" charset="0"/>
                  <a:cs typeface="Arial" panose="020B0604020202020204" pitchFamily="34" charset="0"/>
                </a:rPr>
                <a:t>06 Multiple</a:t>
              </a:r>
            </a:p>
          </p:txBody>
        </p:sp>
      </p:grpSp>
      <p:sp>
        <p:nvSpPr>
          <p:cNvPr id="38" name="Rectangle 37">
            <a:extLst>
              <a:ext uri="{FF2B5EF4-FFF2-40B4-BE49-F238E27FC236}">
                <a16:creationId xmlns:a16="http://schemas.microsoft.com/office/drawing/2014/main" id="{82F1353D-757F-4AAE-8A52-61C7FA9B2301}"/>
              </a:ext>
            </a:extLst>
          </p:cNvPr>
          <p:cNvSpPr/>
          <p:nvPr/>
        </p:nvSpPr>
        <p:spPr>
          <a:xfrm>
            <a:off x="398145" y="5721819"/>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sp>
        <p:nvSpPr>
          <p:cNvPr id="40" name="Rectangle 39">
            <a:extLst>
              <a:ext uri="{FF2B5EF4-FFF2-40B4-BE49-F238E27FC236}">
                <a16:creationId xmlns:a16="http://schemas.microsoft.com/office/drawing/2014/main" id="{0690C5EE-1A67-41D5-BD62-6BE2A1D2D07E}"/>
              </a:ext>
            </a:extLst>
          </p:cNvPr>
          <p:cNvSpPr/>
          <p:nvPr/>
        </p:nvSpPr>
        <p:spPr>
          <a:xfrm>
            <a:off x="398145" y="5940894"/>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02</a:t>
            </a:r>
            <a:endParaRPr lang="en-SG" sz="800" b="1" dirty="0">
              <a:solidFill>
                <a:srgbClr val="1CB857"/>
              </a:solidFill>
            </a:endParaRPr>
          </a:p>
        </p:txBody>
      </p:sp>
      <p:sp>
        <p:nvSpPr>
          <p:cNvPr id="41" name="Rectangle 40">
            <a:extLst>
              <a:ext uri="{FF2B5EF4-FFF2-40B4-BE49-F238E27FC236}">
                <a16:creationId xmlns:a16="http://schemas.microsoft.com/office/drawing/2014/main" id="{D06EA441-D2EA-4CB6-A6C5-5226B27E2C51}"/>
              </a:ext>
            </a:extLst>
          </p:cNvPr>
          <p:cNvSpPr/>
          <p:nvPr/>
        </p:nvSpPr>
        <p:spPr>
          <a:xfrm>
            <a:off x="398144" y="6158215"/>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03</a:t>
            </a:r>
            <a:endParaRPr lang="en-SG" sz="800" b="1" dirty="0">
              <a:solidFill>
                <a:srgbClr val="1CB857"/>
              </a:solidFill>
            </a:endParaRPr>
          </a:p>
        </p:txBody>
      </p:sp>
      <p:sp>
        <p:nvSpPr>
          <p:cNvPr id="42" name="Rectangle 41">
            <a:extLst>
              <a:ext uri="{FF2B5EF4-FFF2-40B4-BE49-F238E27FC236}">
                <a16:creationId xmlns:a16="http://schemas.microsoft.com/office/drawing/2014/main" id="{EA57B716-7ACC-4B17-B079-9FD8C2B2C257}"/>
              </a:ext>
            </a:extLst>
          </p:cNvPr>
          <p:cNvSpPr/>
          <p:nvPr/>
        </p:nvSpPr>
        <p:spPr>
          <a:xfrm>
            <a:off x="398144" y="6374285"/>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04</a:t>
            </a:r>
            <a:endParaRPr lang="en-SG" sz="800" b="1" dirty="0">
              <a:solidFill>
                <a:srgbClr val="1CB857"/>
              </a:solidFill>
            </a:endParaRPr>
          </a:p>
        </p:txBody>
      </p:sp>
      <p:sp>
        <p:nvSpPr>
          <p:cNvPr id="55" name="Rectangle 54">
            <a:extLst>
              <a:ext uri="{FF2B5EF4-FFF2-40B4-BE49-F238E27FC236}">
                <a16:creationId xmlns:a16="http://schemas.microsoft.com/office/drawing/2014/main" id="{4C05C958-0539-4A38-A7F1-2D381B2EB402}"/>
              </a:ext>
            </a:extLst>
          </p:cNvPr>
          <p:cNvSpPr/>
          <p:nvPr/>
        </p:nvSpPr>
        <p:spPr>
          <a:xfrm>
            <a:off x="713422" y="5721817"/>
            <a:ext cx="601979" cy="41037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05</a:t>
            </a:r>
            <a:endParaRPr lang="en-SG" sz="800" b="1" dirty="0">
              <a:solidFill>
                <a:srgbClr val="1CB857"/>
              </a:solidFill>
            </a:endParaRPr>
          </a:p>
        </p:txBody>
      </p:sp>
      <p:grpSp>
        <p:nvGrpSpPr>
          <p:cNvPr id="51" name="Group 50">
            <a:extLst>
              <a:ext uri="{FF2B5EF4-FFF2-40B4-BE49-F238E27FC236}">
                <a16:creationId xmlns:a16="http://schemas.microsoft.com/office/drawing/2014/main" id="{AF1F84EE-21A2-47A3-842D-7350129793D1}"/>
              </a:ext>
            </a:extLst>
          </p:cNvPr>
          <p:cNvGrpSpPr/>
          <p:nvPr/>
        </p:nvGrpSpPr>
        <p:grpSpPr>
          <a:xfrm>
            <a:off x="297816" y="580397"/>
            <a:ext cx="937273" cy="791179"/>
            <a:chOff x="297816" y="580397"/>
            <a:chExt cx="937273" cy="791179"/>
          </a:xfrm>
        </p:grpSpPr>
        <p:sp>
          <p:nvSpPr>
            <p:cNvPr id="52" name="TextBox 51">
              <a:extLst>
                <a:ext uri="{FF2B5EF4-FFF2-40B4-BE49-F238E27FC236}">
                  <a16:creationId xmlns:a16="http://schemas.microsoft.com/office/drawing/2014/main" id="{9AD53381-22E9-4D77-91C9-CD644227FC20}"/>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56" name="TextBox 55">
              <a:extLst>
                <a:ext uri="{FF2B5EF4-FFF2-40B4-BE49-F238E27FC236}">
                  <a16:creationId xmlns:a16="http://schemas.microsoft.com/office/drawing/2014/main" id="{FA5E2837-2570-4D77-861E-5BE5EAB697B7}"/>
                </a:ext>
              </a:extLst>
            </p:cNvPr>
            <p:cNvSpPr txBox="1"/>
            <p:nvPr/>
          </p:nvSpPr>
          <p:spPr>
            <a:xfrm>
              <a:off x="297816" y="786801"/>
              <a:ext cx="937273" cy="584775"/>
            </a:xfrm>
            <a:prstGeom prst="rect">
              <a:avLst/>
            </a:prstGeom>
            <a:noFill/>
          </p:spPr>
          <p:txBody>
            <a:bodyPr wrap="square" rtlCol="0">
              <a:spAutoFit/>
            </a:bodyPr>
            <a:lstStyle/>
            <a:p>
              <a:r>
                <a:rPr lang="en-US" sz="800" dirty="0">
                  <a:latin typeface="Arial" panose="020B0604020202020204" pitchFamily="34" charset="0"/>
                  <a:cs typeface="Arial" panose="020B0604020202020204" pitchFamily="34" charset="0"/>
                </a:rPr>
                <a:t>Youtube video of the blooming</a:t>
              </a:r>
            </a:p>
            <a:p>
              <a:r>
                <a:rPr lang="en-SG" sz="800" dirty="0">
                  <a:hlinkClick r:id="rId5"/>
                </a:rPr>
                <a:t>https://youtu.be/57PC0VJWUy0</a:t>
              </a:r>
              <a:endParaRPr lang="en-SG" sz="800" dirty="0"/>
            </a:p>
          </p:txBody>
        </p:sp>
      </p:grpSp>
      <p:pic>
        <p:nvPicPr>
          <p:cNvPr id="4" name="Picture 3" descr="Logo&#10;&#10;Description automatically generated">
            <a:extLst>
              <a:ext uri="{FF2B5EF4-FFF2-40B4-BE49-F238E27FC236}">
                <a16:creationId xmlns:a16="http://schemas.microsoft.com/office/drawing/2014/main" id="{F0D8A203-0D46-41AB-9CDB-588578E54625}"/>
              </a:ext>
            </a:extLst>
          </p:cNvPr>
          <p:cNvPicPr>
            <a:picLocks noChangeAspect="1"/>
          </p:cNvPicPr>
          <p:nvPr/>
        </p:nvPicPr>
        <p:blipFill rotWithShape="1">
          <a:blip r:embed="rId6">
            <a:extLst>
              <a:ext uri="{28A0092B-C50C-407E-A947-70E740481C1C}">
                <a14:useLocalDpi xmlns:a14="http://schemas.microsoft.com/office/drawing/2010/main" val="0"/>
              </a:ext>
            </a:extLst>
          </a:blip>
          <a:srcRect t="6302" b="6300"/>
          <a:stretch/>
        </p:blipFill>
        <p:spPr>
          <a:xfrm>
            <a:off x="1726322" y="654751"/>
            <a:ext cx="2881878" cy="1416733"/>
          </a:xfrm>
          <a:prstGeom prst="rect">
            <a:avLst/>
          </a:prstGeom>
        </p:spPr>
      </p:pic>
      <p:pic>
        <p:nvPicPr>
          <p:cNvPr id="6" name="Picture 5">
            <a:extLst>
              <a:ext uri="{FF2B5EF4-FFF2-40B4-BE49-F238E27FC236}">
                <a16:creationId xmlns:a16="http://schemas.microsoft.com/office/drawing/2014/main" id="{C8A3250D-91E6-4F04-B4DE-FBEA14FECFC9}"/>
              </a:ext>
            </a:extLst>
          </p:cNvPr>
          <p:cNvPicPr>
            <a:picLocks noChangeAspect="1"/>
          </p:cNvPicPr>
          <p:nvPr/>
        </p:nvPicPr>
        <p:blipFill rotWithShape="1">
          <a:blip r:embed="rId7">
            <a:extLst>
              <a:ext uri="{28A0092B-C50C-407E-A947-70E740481C1C}">
                <a14:useLocalDpi xmlns:a14="http://schemas.microsoft.com/office/drawing/2010/main" val="0"/>
              </a:ext>
            </a:extLst>
          </a:blip>
          <a:srcRect t="6063" b="6594"/>
          <a:stretch/>
        </p:blipFill>
        <p:spPr>
          <a:xfrm>
            <a:off x="1726321" y="2154524"/>
            <a:ext cx="2883600" cy="1416733"/>
          </a:xfrm>
          <a:prstGeom prst="rect">
            <a:avLst/>
          </a:prstGeom>
        </p:spPr>
      </p:pic>
      <p:pic>
        <p:nvPicPr>
          <p:cNvPr id="77" name="Picture 76">
            <a:extLst>
              <a:ext uri="{FF2B5EF4-FFF2-40B4-BE49-F238E27FC236}">
                <a16:creationId xmlns:a16="http://schemas.microsoft.com/office/drawing/2014/main" id="{7A9CC9C0-C7A3-4C16-AEB5-5408BC662B59}"/>
              </a:ext>
            </a:extLst>
          </p:cNvPr>
          <p:cNvPicPr>
            <a:picLocks noChangeAspect="1"/>
          </p:cNvPicPr>
          <p:nvPr/>
        </p:nvPicPr>
        <p:blipFill>
          <a:blip r:embed="rId8">
            <a:extLst>
              <a:ext uri="{28A0092B-C50C-407E-A947-70E740481C1C}">
                <a14:useLocalDpi xmlns:a14="http://schemas.microsoft.com/office/drawing/2010/main" val="0"/>
              </a:ext>
            </a:extLst>
          </a:blip>
          <a:srcRect l="10025" r="10025"/>
          <a:stretch/>
        </p:blipFill>
        <p:spPr>
          <a:xfrm>
            <a:off x="5297799" y="3645078"/>
            <a:ext cx="4150996" cy="2920508"/>
          </a:xfrm>
          <a:prstGeom prst="rect">
            <a:avLst/>
          </a:prstGeom>
        </p:spPr>
      </p:pic>
      <p:sp>
        <p:nvSpPr>
          <p:cNvPr id="78" name="Rectangle 77">
            <a:extLst>
              <a:ext uri="{FF2B5EF4-FFF2-40B4-BE49-F238E27FC236}">
                <a16:creationId xmlns:a16="http://schemas.microsoft.com/office/drawing/2014/main" id="{3185364A-A091-4BB7-AB17-03A407AF406F}"/>
              </a:ext>
            </a:extLst>
          </p:cNvPr>
          <p:cNvSpPr/>
          <p:nvPr/>
        </p:nvSpPr>
        <p:spPr>
          <a:xfrm>
            <a:off x="713420" y="6155210"/>
            <a:ext cx="601982" cy="41037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06</a:t>
            </a:r>
            <a:endParaRPr lang="en-SG" sz="800" b="1" dirty="0">
              <a:solidFill>
                <a:srgbClr val="1CB857"/>
              </a:solidFill>
            </a:endParaRPr>
          </a:p>
        </p:txBody>
      </p:sp>
    </p:spTree>
    <p:extLst>
      <p:ext uri="{BB962C8B-B14F-4D97-AF65-F5344CB8AC3E}">
        <p14:creationId xmlns:p14="http://schemas.microsoft.com/office/powerpoint/2010/main" val="4089504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Picture 58" descr="A picture containing metalware, gear&#10;&#10;Description automatically generated">
            <a:extLst>
              <a:ext uri="{FF2B5EF4-FFF2-40B4-BE49-F238E27FC236}">
                <a16:creationId xmlns:a16="http://schemas.microsoft.com/office/drawing/2014/main" id="{0A2C739F-6CCB-4435-B9F6-AB8D7DF7D8D1}"/>
              </a:ext>
            </a:extLst>
          </p:cNvPr>
          <p:cNvPicPr>
            <a:picLocks noChangeAspect="1"/>
          </p:cNvPicPr>
          <p:nvPr/>
        </p:nvPicPr>
        <p:blipFill>
          <a:blip r:embed="rId2">
            <a:extLst>
              <a:ext uri="{28A0092B-C50C-407E-A947-70E740481C1C}">
                <a14:useLocalDpi xmlns:a14="http://schemas.microsoft.com/office/drawing/2010/main" val="0"/>
              </a:ext>
            </a:extLst>
          </a:blip>
          <a:srcRect l="10223" t="574" r="10223" b="204"/>
          <a:stretch>
            <a:fillRect/>
          </a:stretch>
        </p:blipFill>
        <p:spPr>
          <a:xfrm>
            <a:off x="5297803" y="3647384"/>
            <a:ext cx="4150995" cy="2912200"/>
          </a:xfrm>
          <a:custGeom>
            <a:avLst/>
            <a:gdLst>
              <a:gd name="connsiteX0" fmla="*/ 0 w 4150995"/>
              <a:gd name="connsiteY0" fmla="*/ 0 h 2912200"/>
              <a:gd name="connsiteX1" fmla="*/ 4150995 w 4150995"/>
              <a:gd name="connsiteY1" fmla="*/ 0 h 2912200"/>
              <a:gd name="connsiteX2" fmla="*/ 4150995 w 4150995"/>
              <a:gd name="connsiteY2" fmla="*/ 2912200 h 2912200"/>
              <a:gd name="connsiteX3" fmla="*/ 0 w 4150995"/>
              <a:gd name="connsiteY3" fmla="*/ 2912200 h 2912200"/>
            </a:gdLst>
            <a:ahLst/>
            <a:cxnLst>
              <a:cxn ang="0">
                <a:pos x="connsiteX0" y="connsiteY0"/>
              </a:cxn>
              <a:cxn ang="0">
                <a:pos x="connsiteX1" y="connsiteY1"/>
              </a:cxn>
              <a:cxn ang="0">
                <a:pos x="connsiteX2" y="connsiteY2"/>
              </a:cxn>
              <a:cxn ang="0">
                <a:pos x="connsiteX3" y="connsiteY3"/>
              </a:cxn>
            </a:cxnLst>
            <a:rect l="l" t="t" r="r" b="b"/>
            <a:pathLst>
              <a:path w="4150995" h="2912200">
                <a:moveTo>
                  <a:pt x="0" y="0"/>
                </a:moveTo>
                <a:lnTo>
                  <a:pt x="4150995" y="0"/>
                </a:lnTo>
                <a:lnTo>
                  <a:pt x="4150995" y="2912200"/>
                </a:lnTo>
                <a:lnTo>
                  <a:pt x="0" y="2912200"/>
                </a:lnTo>
                <a:close/>
              </a:path>
            </a:pathLst>
          </a:custGeom>
        </p:spPr>
      </p:pic>
      <p:pic>
        <p:nvPicPr>
          <p:cNvPr id="38" name="Picture 37">
            <a:extLst>
              <a:ext uri="{FF2B5EF4-FFF2-40B4-BE49-F238E27FC236}">
                <a16:creationId xmlns:a16="http://schemas.microsoft.com/office/drawing/2014/main" id="{D87FFACF-E7EB-41D8-B801-1B81A5E81559}"/>
              </a:ext>
            </a:extLst>
          </p:cNvPr>
          <p:cNvPicPr>
            <a:picLocks noChangeAspect="1"/>
          </p:cNvPicPr>
          <p:nvPr/>
        </p:nvPicPr>
        <p:blipFill>
          <a:blip r:embed="rId3">
            <a:extLst>
              <a:ext uri="{28A0092B-C50C-407E-A947-70E740481C1C}">
                <a14:useLocalDpi xmlns:a14="http://schemas.microsoft.com/office/drawing/2010/main" val="0"/>
              </a:ext>
            </a:extLst>
          </a:blip>
          <a:srcRect l="22053" r="22053"/>
          <a:stretch/>
        </p:blipFill>
        <p:spPr>
          <a:xfrm>
            <a:off x="1726323" y="3653389"/>
            <a:ext cx="2881877" cy="2900191"/>
          </a:xfrm>
          <a:custGeom>
            <a:avLst/>
            <a:gdLst>
              <a:gd name="connsiteX0" fmla="*/ 0 w 2881877"/>
              <a:gd name="connsiteY0" fmla="*/ 0 h 2900191"/>
              <a:gd name="connsiteX1" fmla="*/ 2881877 w 2881877"/>
              <a:gd name="connsiteY1" fmla="*/ 0 h 2900191"/>
              <a:gd name="connsiteX2" fmla="*/ 2881877 w 2881877"/>
              <a:gd name="connsiteY2" fmla="*/ 2900191 h 2900191"/>
              <a:gd name="connsiteX3" fmla="*/ 0 w 2881877"/>
              <a:gd name="connsiteY3" fmla="*/ 2900191 h 2900191"/>
            </a:gdLst>
            <a:ahLst/>
            <a:cxnLst>
              <a:cxn ang="0">
                <a:pos x="connsiteX0" y="connsiteY0"/>
              </a:cxn>
              <a:cxn ang="0">
                <a:pos x="connsiteX1" y="connsiteY1"/>
              </a:cxn>
              <a:cxn ang="0">
                <a:pos x="connsiteX2" y="connsiteY2"/>
              </a:cxn>
              <a:cxn ang="0">
                <a:pos x="connsiteX3" y="connsiteY3"/>
              </a:cxn>
            </a:cxnLst>
            <a:rect l="l" t="t" r="r" b="b"/>
            <a:pathLst>
              <a:path w="2881877" h="2900191">
                <a:moveTo>
                  <a:pt x="0" y="0"/>
                </a:moveTo>
                <a:lnTo>
                  <a:pt x="2881877" y="0"/>
                </a:lnTo>
                <a:lnTo>
                  <a:pt x="2881877" y="2900191"/>
                </a:lnTo>
                <a:lnTo>
                  <a:pt x="0" y="2900191"/>
                </a:lnTo>
                <a:close/>
              </a:path>
            </a:pathLst>
          </a:custGeom>
        </p:spPr>
      </p:pic>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P4/7</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P4/7</a:t>
            </a:r>
            <a:endParaRPr lang="en-SG" sz="600"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800" b="1" dirty="0">
                <a:solidFill>
                  <a:srgbClr val="B31261"/>
                </a:solidFill>
                <a:latin typeface="Consolas" panose="020B0609020204030204" pitchFamily="49" charset="0"/>
              </a:rPr>
              <a:t>&lt;Variations&gt;</a:t>
            </a:r>
          </a:p>
          <a:p>
            <a:pPr algn="just"/>
            <a:endParaRPr lang="en-US" sz="800" b="1"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In the next 2 pages, experimentation with different designs and 2 different colors will be done.</a:t>
            </a:r>
          </a:p>
          <a:p>
            <a:pPr algn="just"/>
            <a:endParaRPr lang="en-US" sz="800" b="1" dirty="0">
              <a:solidFill>
                <a:srgbClr val="B31261"/>
              </a:solidFill>
              <a:latin typeface="Consolas" panose="020B0609020204030204" pitchFamily="49" charset="0"/>
            </a:endParaRPr>
          </a:p>
          <a:p>
            <a:pPr algn="just"/>
            <a:r>
              <a:rPr lang="en-US" sz="800" b="1" dirty="0">
                <a:solidFill>
                  <a:srgbClr val="B31261"/>
                </a:solidFill>
                <a:latin typeface="Consolas" panose="020B0609020204030204" pitchFamily="49" charset="0"/>
              </a:rPr>
              <a:t>&lt;Black&gt;</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The general theme of the patterns on this page are ones that creates a sinister feeling. </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By coloring the design black, it gives them a sort of chaotic feeling. Adding to that is also the spiral into a hyper-dense center, which makes it feels like it is sucking the viewer into it.</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From one viewer perspective it might make them uncomfortable, but another might just find it hypnotically beautiful.</a:t>
            </a:r>
          </a:p>
        </p:txBody>
      </p:sp>
      <p:sp>
        <p:nvSpPr>
          <p:cNvPr id="43" name="Rectangle 42">
            <a:extLst>
              <a:ext uri="{FF2B5EF4-FFF2-40B4-BE49-F238E27FC236}">
                <a16:creationId xmlns:a16="http://schemas.microsoft.com/office/drawing/2014/main" id="{B95AF7A1-C718-4ED6-925D-901E01E94EFE}"/>
              </a:ext>
            </a:extLst>
          </p:cNvPr>
          <p:cNvSpPr/>
          <p:nvPr/>
        </p:nvSpPr>
        <p:spPr>
          <a:xfrm>
            <a:off x="398144" y="6158215"/>
            <a:ext cx="287655" cy="407369"/>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pic>
        <p:nvPicPr>
          <p:cNvPr id="58" name="Picture 57" descr="A picture containing plant&#10;&#10;Description automatically generated">
            <a:extLst>
              <a:ext uri="{FF2B5EF4-FFF2-40B4-BE49-F238E27FC236}">
                <a16:creationId xmlns:a16="http://schemas.microsoft.com/office/drawing/2014/main" id="{9021A9C9-C8FB-4BAF-98DA-6E31E0F9EF83}"/>
              </a:ext>
            </a:extLst>
          </p:cNvPr>
          <p:cNvPicPr>
            <a:picLocks noChangeAspect="1"/>
          </p:cNvPicPr>
          <p:nvPr/>
        </p:nvPicPr>
        <p:blipFill>
          <a:blip r:embed="rId4">
            <a:extLst>
              <a:ext uri="{28A0092B-C50C-407E-A947-70E740481C1C}">
                <a14:useLocalDpi xmlns:a14="http://schemas.microsoft.com/office/drawing/2010/main" val="0"/>
              </a:ext>
            </a:extLst>
          </a:blip>
          <a:srcRect l="9830" t="1" r="9830"/>
          <a:stretch>
            <a:fillRect/>
          </a:stretch>
        </p:blipFill>
        <p:spPr>
          <a:xfrm>
            <a:off x="5297810" y="654752"/>
            <a:ext cx="4150995" cy="2906310"/>
          </a:xfrm>
          <a:custGeom>
            <a:avLst/>
            <a:gdLst>
              <a:gd name="connsiteX0" fmla="*/ 0 w 4150995"/>
              <a:gd name="connsiteY0" fmla="*/ 0 h 2906310"/>
              <a:gd name="connsiteX1" fmla="*/ 4150995 w 4150995"/>
              <a:gd name="connsiteY1" fmla="*/ 0 h 2906310"/>
              <a:gd name="connsiteX2" fmla="*/ 4150995 w 4150995"/>
              <a:gd name="connsiteY2" fmla="*/ 2906310 h 2906310"/>
              <a:gd name="connsiteX3" fmla="*/ 0 w 4150995"/>
              <a:gd name="connsiteY3" fmla="*/ 2906310 h 2906310"/>
            </a:gdLst>
            <a:ahLst/>
            <a:cxnLst>
              <a:cxn ang="0">
                <a:pos x="connsiteX0" y="connsiteY0"/>
              </a:cxn>
              <a:cxn ang="0">
                <a:pos x="connsiteX1" y="connsiteY1"/>
              </a:cxn>
              <a:cxn ang="0">
                <a:pos x="connsiteX2" y="connsiteY2"/>
              </a:cxn>
              <a:cxn ang="0">
                <a:pos x="connsiteX3" y="connsiteY3"/>
              </a:cxn>
            </a:cxnLst>
            <a:rect l="l" t="t" r="r" b="b"/>
            <a:pathLst>
              <a:path w="4150995" h="2906310">
                <a:moveTo>
                  <a:pt x="0" y="0"/>
                </a:moveTo>
                <a:lnTo>
                  <a:pt x="4150995" y="0"/>
                </a:lnTo>
                <a:lnTo>
                  <a:pt x="4150995" y="2906310"/>
                </a:lnTo>
                <a:lnTo>
                  <a:pt x="0" y="2906310"/>
                </a:lnTo>
                <a:close/>
              </a:path>
            </a:pathLst>
          </a:custGeom>
        </p:spPr>
      </p:pic>
      <p:sp>
        <p:nvSpPr>
          <p:cNvPr id="63" name="Rectangle 62">
            <a:extLst>
              <a:ext uri="{FF2B5EF4-FFF2-40B4-BE49-F238E27FC236}">
                <a16:creationId xmlns:a16="http://schemas.microsoft.com/office/drawing/2014/main" id="{9E4F7715-FE56-4B0E-8F4B-62C42CBA0CC9}"/>
              </a:ext>
            </a:extLst>
          </p:cNvPr>
          <p:cNvSpPr/>
          <p:nvPr/>
        </p:nvSpPr>
        <p:spPr>
          <a:xfrm>
            <a:off x="713420" y="5721819"/>
            <a:ext cx="601981" cy="41037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02</a:t>
            </a:r>
            <a:endParaRPr lang="en-SG" sz="800" b="1" dirty="0">
              <a:solidFill>
                <a:srgbClr val="1CB857"/>
              </a:solidFill>
            </a:endParaRPr>
          </a:p>
        </p:txBody>
      </p:sp>
      <p:sp>
        <p:nvSpPr>
          <p:cNvPr id="64" name="Rectangle 63">
            <a:extLst>
              <a:ext uri="{FF2B5EF4-FFF2-40B4-BE49-F238E27FC236}">
                <a16:creationId xmlns:a16="http://schemas.microsoft.com/office/drawing/2014/main" id="{BA239FF3-2C43-49ED-BA41-8EBAD344EE17}"/>
              </a:ext>
            </a:extLst>
          </p:cNvPr>
          <p:cNvSpPr/>
          <p:nvPr/>
        </p:nvSpPr>
        <p:spPr>
          <a:xfrm>
            <a:off x="713420" y="6155210"/>
            <a:ext cx="601982" cy="41037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03</a:t>
            </a:r>
            <a:endParaRPr lang="en-SG" sz="800" b="1" dirty="0">
              <a:solidFill>
                <a:srgbClr val="1CB857"/>
              </a:solidFill>
            </a:endParaRPr>
          </a:p>
        </p:txBody>
      </p:sp>
      <p:grpSp>
        <p:nvGrpSpPr>
          <p:cNvPr id="68" name="Group 67">
            <a:extLst>
              <a:ext uri="{FF2B5EF4-FFF2-40B4-BE49-F238E27FC236}">
                <a16:creationId xmlns:a16="http://schemas.microsoft.com/office/drawing/2014/main" id="{0A596A04-5B15-4C1B-825B-1FB041293312}"/>
              </a:ext>
            </a:extLst>
          </p:cNvPr>
          <p:cNvGrpSpPr/>
          <p:nvPr/>
        </p:nvGrpSpPr>
        <p:grpSpPr>
          <a:xfrm>
            <a:off x="297817" y="4889187"/>
            <a:ext cx="1038224" cy="729624"/>
            <a:chOff x="297817" y="4663443"/>
            <a:chExt cx="1038224" cy="729624"/>
          </a:xfrm>
        </p:grpSpPr>
        <p:sp>
          <p:nvSpPr>
            <p:cNvPr id="69" name="TextBox 68">
              <a:extLst>
                <a:ext uri="{FF2B5EF4-FFF2-40B4-BE49-F238E27FC236}">
                  <a16:creationId xmlns:a16="http://schemas.microsoft.com/office/drawing/2014/main" id="{B62B7F3D-CFA7-4A22-B910-7ADC01011197}"/>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70" name="TextBox 69">
              <a:extLst>
                <a:ext uri="{FF2B5EF4-FFF2-40B4-BE49-F238E27FC236}">
                  <a16:creationId xmlns:a16="http://schemas.microsoft.com/office/drawing/2014/main" id="{1A67C3CA-53EF-4410-8331-197D13BDBBCA}"/>
                </a:ext>
              </a:extLst>
            </p:cNvPr>
            <p:cNvSpPr txBox="1"/>
            <p:nvPr/>
          </p:nvSpPr>
          <p:spPr>
            <a:xfrm>
              <a:off x="297817" y="4869847"/>
              <a:ext cx="1038224" cy="523220"/>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Twisted</a:t>
              </a:r>
            </a:p>
            <a:p>
              <a:r>
                <a:rPr lang="en-US" sz="700" dirty="0">
                  <a:latin typeface="Arial" panose="020B0604020202020204" pitchFamily="34" charset="0"/>
                  <a:cs typeface="Arial" panose="020B0604020202020204" pitchFamily="34" charset="0"/>
                </a:rPr>
                <a:t>02 Aggressive</a:t>
              </a:r>
            </a:p>
            <a:p>
              <a:r>
                <a:rPr lang="en-US" sz="700" dirty="0">
                  <a:latin typeface="Arial" panose="020B0604020202020204" pitchFamily="34" charset="0"/>
                  <a:cs typeface="Arial" panose="020B0604020202020204" pitchFamily="34" charset="0"/>
                </a:rPr>
                <a:t>03 Absorb</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463829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63">
            <a:extLst>
              <a:ext uri="{FF2B5EF4-FFF2-40B4-BE49-F238E27FC236}">
                <a16:creationId xmlns:a16="http://schemas.microsoft.com/office/drawing/2014/main" id="{39A7BB24-6029-4E76-AD5C-55018A52D8BA}"/>
              </a:ext>
            </a:extLst>
          </p:cNvPr>
          <p:cNvPicPr>
            <a:picLocks noChangeAspect="1"/>
          </p:cNvPicPr>
          <p:nvPr/>
        </p:nvPicPr>
        <p:blipFill>
          <a:blip r:embed="rId2">
            <a:extLst>
              <a:ext uri="{28A0092B-C50C-407E-A947-70E740481C1C}">
                <a14:useLocalDpi xmlns:a14="http://schemas.microsoft.com/office/drawing/2010/main" val="0"/>
              </a:ext>
            </a:extLst>
          </a:blip>
          <a:srcRect l="10146" t="1185" r="10951" b="406"/>
          <a:stretch>
            <a:fillRect/>
          </a:stretch>
        </p:blipFill>
        <p:spPr>
          <a:xfrm>
            <a:off x="5297811" y="3641379"/>
            <a:ext cx="4150995" cy="2912200"/>
          </a:xfrm>
          <a:custGeom>
            <a:avLst/>
            <a:gdLst>
              <a:gd name="connsiteX0" fmla="*/ 0 w 4150995"/>
              <a:gd name="connsiteY0" fmla="*/ 0 h 2912200"/>
              <a:gd name="connsiteX1" fmla="*/ 4150995 w 4150995"/>
              <a:gd name="connsiteY1" fmla="*/ 0 h 2912200"/>
              <a:gd name="connsiteX2" fmla="*/ 4150995 w 4150995"/>
              <a:gd name="connsiteY2" fmla="*/ 2912200 h 2912200"/>
              <a:gd name="connsiteX3" fmla="*/ 0 w 4150995"/>
              <a:gd name="connsiteY3" fmla="*/ 2912200 h 2912200"/>
            </a:gdLst>
            <a:ahLst/>
            <a:cxnLst>
              <a:cxn ang="0">
                <a:pos x="connsiteX0" y="connsiteY0"/>
              </a:cxn>
              <a:cxn ang="0">
                <a:pos x="connsiteX1" y="connsiteY1"/>
              </a:cxn>
              <a:cxn ang="0">
                <a:pos x="connsiteX2" y="connsiteY2"/>
              </a:cxn>
              <a:cxn ang="0">
                <a:pos x="connsiteX3" y="connsiteY3"/>
              </a:cxn>
            </a:cxnLst>
            <a:rect l="l" t="t" r="r" b="b"/>
            <a:pathLst>
              <a:path w="4150995" h="2912200">
                <a:moveTo>
                  <a:pt x="0" y="0"/>
                </a:moveTo>
                <a:lnTo>
                  <a:pt x="4150995" y="0"/>
                </a:lnTo>
                <a:lnTo>
                  <a:pt x="4150995" y="2912200"/>
                </a:lnTo>
                <a:lnTo>
                  <a:pt x="0" y="2912200"/>
                </a:lnTo>
                <a:close/>
              </a:path>
            </a:pathLst>
          </a:custGeom>
        </p:spPr>
      </p:pic>
      <p:pic>
        <p:nvPicPr>
          <p:cNvPr id="63" name="Picture 62" descr="Background pattern&#10;&#10;Description automatically generated with medium confidence">
            <a:extLst>
              <a:ext uri="{FF2B5EF4-FFF2-40B4-BE49-F238E27FC236}">
                <a16:creationId xmlns:a16="http://schemas.microsoft.com/office/drawing/2014/main" id="{A60A7318-0689-4C8A-A653-B59A6AE3E52F}"/>
              </a:ext>
            </a:extLst>
          </p:cNvPr>
          <p:cNvPicPr>
            <a:picLocks noChangeAspect="1"/>
          </p:cNvPicPr>
          <p:nvPr/>
        </p:nvPicPr>
        <p:blipFill>
          <a:blip r:embed="rId3">
            <a:extLst>
              <a:ext uri="{28A0092B-C50C-407E-A947-70E740481C1C}">
                <a14:useLocalDpi xmlns:a14="http://schemas.microsoft.com/office/drawing/2010/main" val="0"/>
              </a:ext>
            </a:extLst>
          </a:blip>
          <a:srcRect l="10905" t="1171" r="10905" b="1308"/>
          <a:stretch>
            <a:fillRect/>
          </a:stretch>
        </p:blipFill>
        <p:spPr>
          <a:xfrm>
            <a:off x="5297810" y="654752"/>
            <a:ext cx="4150995" cy="2912200"/>
          </a:xfrm>
          <a:custGeom>
            <a:avLst/>
            <a:gdLst>
              <a:gd name="connsiteX0" fmla="*/ 0 w 4150995"/>
              <a:gd name="connsiteY0" fmla="*/ 0 h 2912200"/>
              <a:gd name="connsiteX1" fmla="*/ 4150995 w 4150995"/>
              <a:gd name="connsiteY1" fmla="*/ 0 h 2912200"/>
              <a:gd name="connsiteX2" fmla="*/ 4150995 w 4150995"/>
              <a:gd name="connsiteY2" fmla="*/ 2912200 h 2912200"/>
              <a:gd name="connsiteX3" fmla="*/ 0 w 4150995"/>
              <a:gd name="connsiteY3" fmla="*/ 2912200 h 2912200"/>
            </a:gdLst>
            <a:ahLst/>
            <a:cxnLst>
              <a:cxn ang="0">
                <a:pos x="connsiteX0" y="connsiteY0"/>
              </a:cxn>
              <a:cxn ang="0">
                <a:pos x="connsiteX1" y="connsiteY1"/>
              </a:cxn>
              <a:cxn ang="0">
                <a:pos x="connsiteX2" y="connsiteY2"/>
              </a:cxn>
              <a:cxn ang="0">
                <a:pos x="connsiteX3" y="connsiteY3"/>
              </a:cxn>
            </a:cxnLst>
            <a:rect l="l" t="t" r="r" b="b"/>
            <a:pathLst>
              <a:path w="4150995" h="2912200">
                <a:moveTo>
                  <a:pt x="0" y="0"/>
                </a:moveTo>
                <a:lnTo>
                  <a:pt x="4150995" y="0"/>
                </a:lnTo>
                <a:lnTo>
                  <a:pt x="4150995" y="2912200"/>
                </a:lnTo>
                <a:lnTo>
                  <a:pt x="0" y="2912200"/>
                </a:lnTo>
                <a:close/>
              </a:path>
            </a:pathLst>
          </a:custGeom>
        </p:spPr>
      </p:pic>
      <p:pic>
        <p:nvPicPr>
          <p:cNvPr id="36" name="Picture 35" descr="A drawing of a flower&#10;&#10;Description automatically generated with medium confidence">
            <a:extLst>
              <a:ext uri="{FF2B5EF4-FFF2-40B4-BE49-F238E27FC236}">
                <a16:creationId xmlns:a16="http://schemas.microsoft.com/office/drawing/2014/main" id="{95C068A2-2696-4874-A616-391A6E1898F1}"/>
              </a:ext>
            </a:extLst>
          </p:cNvPr>
          <p:cNvPicPr>
            <a:picLocks noChangeAspect="1"/>
          </p:cNvPicPr>
          <p:nvPr/>
        </p:nvPicPr>
        <p:blipFill>
          <a:blip r:embed="rId4">
            <a:extLst>
              <a:ext uri="{28A0092B-C50C-407E-A947-70E740481C1C}">
                <a14:useLocalDpi xmlns:a14="http://schemas.microsoft.com/office/drawing/2010/main" val="0"/>
              </a:ext>
            </a:extLst>
          </a:blip>
          <a:srcRect l="21863" t="403" r="21863"/>
          <a:stretch>
            <a:fillRect/>
          </a:stretch>
        </p:blipFill>
        <p:spPr>
          <a:xfrm>
            <a:off x="1726323" y="3641380"/>
            <a:ext cx="2881877" cy="2869084"/>
          </a:xfrm>
          <a:custGeom>
            <a:avLst/>
            <a:gdLst>
              <a:gd name="connsiteX0" fmla="*/ 0 w 2881877"/>
              <a:gd name="connsiteY0" fmla="*/ 0 h 2869084"/>
              <a:gd name="connsiteX1" fmla="*/ 2881877 w 2881877"/>
              <a:gd name="connsiteY1" fmla="*/ 0 h 2869084"/>
              <a:gd name="connsiteX2" fmla="*/ 2881877 w 2881877"/>
              <a:gd name="connsiteY2" fmla="*/ 2869084 h 2869084"/>
              <a:gd name="connsiteX3" fmla="*/ 0 w 2881877"/>
              <a:gd name="connsiteY3" fmla="*/ 2869084 h 2869084"/>
            </a:gdLst>
            <a:ahLst/>
            <a:cxnLst>
              <a:cxn ang="0">
                <a:pos x="connsiteX0" y="connsiteY0"/>
              </a:cxn>
              <a:cxn ang="0">
                <a:pos x="connsiteX1" y="connsiteY1"/>
              </a:cxn>
              <a:cxn ang="0">
                <a:pos x="connsiteX2" y="connsiteY2"/>
              </a:cxn>
              <a:cxn ang="0">
                <a:pos x="connsiteX3" y="connsiteY3"/>
              </a:cxn>
            </a:cxnLst>
            <a:rect l="l" t="t" r="r" b="b"/>
            <a:pathLst>
              <a:path w="2881877" h="2869084">
                <a:moveTo>
                  <a:pt x="0" y="0"/>
                </a:moveTo>
                <a:lnTo>
                  <a:pt x="2881877" y="0"/>
                </a:lnTo>
                <a:lnTo>
                  <a:pt x="2881877" y="2869084"/>
                </a:lnTo>
                <a:lnTo>
                  <a:pt x="0" y="2869084"/>
                </a:lnTo>
                <a:close/>
              </a:path>
            </a:pathLst>
          </a:custGeom>
        </p:spPr>
      </p:pic>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P5/7</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P5/7</a:t>
            </a:r>
            <a:endParaRPr lang="en-SG" sz="600"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800" b="1" dirty="0">
                <a:solidFill>
                  <a:srgbClr val="B31261"/>
                </a:solidFill>
                <a:latin typeface="Consolas" panose="020B0609020204030204" pitchFamily="49" charset="0"/>
              </a:rPr>
              <a:t>&lt;Love&gt;</a:t>
            </a:r>
          </a:p>
          <a:p>
            <a:pPr algn="just"/>
            <a:r>
              <a:rPr lang="en-US" sz="800" dirty="0">
                <a:solidFill>
                  <a:srgbClr val="B31261"/>
                </a:solidFill>
                <a:latin typeface="Consolas" panose="020B0609020204030204" pitchFamily="49" charset="0"/>
              </a:rPr>
              <a:t>To contrast it with the darker theme from the previous page, this exploration will focus more heartwarming designs colored in pink.</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While at one end of the spectrum, using the same parameters can result in more aggressive looking designs, changing the same few parameters can also show more lovely designs like those shown.</a:t>
            </a:r>
          </a:p>
        </p:txBody>
      </p:sp>
      <p:sp>
        <p:nvSpPr>
          <p:cNvPr id="65" name="Rectangle 64">
            <a:extLst>
              <a:ext uri="{FF2B5EF4-FFF2-40B4-BE49-F238E27FC236}">
                <a16:creationId xmlns:a16="http://schemas.microsoft.com/office/drawing/2014/main" id="{E6A10304-B69B-4AD1-BF04-49FC829A7496}"/>
              </a:ext>
            </a:extLst>
          </p:cNvPr>
          <p:cNvSpPr/>
          <p:nvPr/>
        </p:nvSpPr>
        <p:spPr>
          <a:xfrm>
            <a:off x="398144" y="6158215"/>
            <a:ext cx="287655" cy="407369"/>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sp>
        <p:nvSpPr>
          <p:cNvPr id="66" name="Rectangle 65">
            <a:extLst>
              <a:ext uri="{FF2B5EF4-FFF2-40B4-BE49-F238E27FC236}">
                <a16:creationId xmlns:a16="http://schemas.microsoft.com/office/drawing/2014/main" id="{8540D7BA-12AB-4B51-BB03-9AD8D4C01C3A}"/>
              </a:ext>
            </a:extLst>
          </p:cNvPr>
          <p:cNvSpPr/>
          <p:nvPr/>
        </p:nvSpPr>
        <p:spPr>
          <a:xfrm>
            <a:off x="713420" y="5721819"/>
            <a:ext cx="601981" cy="41037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02</a:t>
            </a:r>
            <a:endParaRPr lang="en-SG" sz="800" b="1" dirty="0">
              <a:solidFill>
                <a:srgbClr val="1CB857"/>
              </a:solidFill>
            </a:endParaRPr>
          </a:p>
        </p:txBody>
      </p:sp>
      <p:sp>
        <p:nvSpPr>
          <p:cNvPr id="67" name="Rectangle 66">
            <a:extLst>
              <a:ext uri="{FF2B5EF4-FFF2-40B4-BE49-F238E27FC236}">
                <a16:creationId xmlns:a16="http://schemas.microsoft.com/office/drawing/2014/main" id="{690A40B1-DBDA-4A6B-A75A-BB765ED0C09C}"/>
              </a:ext>
            </a:extLst>
          </p:cNvPr>
          <p:cNvSpPr/>
          <p:nvPr/>
        </p:nvSpPr>
        <p:spPr>
          <a:xfrm>
            <a:off x="713420" y="6155210"/>
            <a:ext cx="601982" cy="41037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03</a:t>
            </a:r>
            <a:endParaRPr lang="en-SG" sz="800" b="1" dirty="0">
              <a:solidFill>
                <a:srgbClr val="1CB857"/>
              </a:solidFill>
            </a:endParaRPr>
          </a:p>
        </p:txBody>
      </p:sp>
      <p:grpSp>
        <p:nvGrpSpPr>
          <p:cNvPr id="68" name="Group 67">
            <a:extLst>
              <a:ext uri="{FF2B5EF4-FFF2-40B4-BE49-F238E27FC236}">
                <a16:creationId xmlns:a16="http://schemas.microsoft.com/office/drawing/2014/main" id="{26C7E1CC-4AE8-4652-9203-41A68C895CA9}"/>
              </a:ext>
            </a:extLst>
          </p:cNvPr>
          <p:cNvGrpSpPr/>
          <p:nvPr/>
        </p:nvGrpSpPr>
        <p:grpSpPr>
          <a:xfrm>
            <a:off x="297817" y="4889187"/>
            <a:ext cx="1038224" cy="729624"/>
            <a:chOff x="297817" y="4663443"/>
            <a:chExt cx="1038224" cy="729624"/>
          </a:xfrm>
        </p:grpSpPr>
        <p:sp>
          <p:nvSpPr>
            <p:cNvPr id="69" name="TextBox 68">
              <a:extLst>
                <a:ext uri="{FF2B5EF4-FFF2-40B4-BE49-F238E27FC236}">
                  <a16:creationId xmlns:a16="http://schemas.microsoft.com/office/drawing/2014/main" id="{CEFC94E7-5929-48CF-B0D1-EEBAB2905AF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70" name="TextBox 69">
              <a:extLst>
                <a:ext uri="{FF2B5EF4-FFF2-40B4-BE49-F238E27FC236}">
                  <a16:creationId xmlns:a16="http://schemas.microsoft.com/office/drawing/2014/main" id="{F812FB2E-2AB1-4E58-A3FF-C7027B06A2D1}"/>
                </a:ext>
              </a:extLst>
            </p:cNvPr>
            <p:cNvSpPr txBox="1"/>
            <p:nvPr/>
          </p:nvSpPr>
          <p:spPr>
            <a:xfrm>
              <a:off x="297817" y="4869847"/>
              <a:ext cx="1038224" cy="523220"/>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Heart</a:t>
              </a:r>
            </a:p>
            <a:p>
              <a:r>
                <a:rPr lang="en-US" sz="700" dirty="0">
                  <a:latin typeface="Arial" panose="020B0604020202020204" pitchFamily="34" charset="0"/>
                  <a:cs typeface="Arial" panose="020B0604020202020204" pitchFamily="34" charset="0"/>
                </a:rPr>
                <a:t>02 Petals</a:t>
              </a:r>
            </a:p>
            <a:p>
              <a:r>
                <a:rPr lang="en-US" sz="700" dirty="0">
                  <a:latin typeface="Arial" panose="020B0604020202020204" pitchFamily="34" charset="0"/>
                  <a:cs typeface="Arial" panose="020B0604020202020204" pitchFamily="34" charset="0"/>
                </a:rPr>
                <a:t>03 Lotus Flower</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893629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6129F56-2239-4713-A5FA-889DC2F081DA}"/>
              </a:ext>
            </a:extLst>
          </p:cNvPr>
          <p:cNvPicPr>
            <a:picLocks noChangeAspect="1"/>
          </p:cNvPicPr>
          <p:nvPr/>
        </p:nvPicPr>
        <p:blipFill>
          <a:blip r:embed="rId2"/>
          <a:stretch>
            <a:fillRect/>
          </a:stretch>
        </p:blipFill>
        <p:spPr>
          <a:xfrm>
            <a:off x="5297996" y="1849319"/>
            <a:ext cx="4150800" cy="3390133"/>
          </a:xfrm>
          <a:prstGeom prst="rect">
            <a:avLst/>
          </a:prstGeom>
        </p:spPr>
      </p:pic>
      <p:sp>
        <p:nvSpPr>
          <p:cNvPr id="4" name="Rectangle 3">
            <a:extLst>
              <a:ext uri="{FF2B5EF4-FFF2-40B4-BE49-F238E27FC236}">
                <a16:creationId xmlns:a16="http://schemas.microsoft.com/office/drawing/2014/main" id="{6793967B-36DB-410B-9C83-5D5BB92DCBF4}"/>
              </a:ext>
            </a:extLst>
          </p:cNvPr>
          <p:cNvSpPr/>
          <p:nvPr/>
        </p:nvSpPr>
        <p:spPr>
          <a:xfrm>
            <a:off x="1640210" y="580394"/>
            <a:ext cx="2967991" cy="59169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800" b="1" dirty="0">
                <a:solidFill>
                  <a:srgbClr val="B31261"/>
                </a:solidFill>
                <a:latin typeface="Consolas" panose="020B0609020204030204" pitchFamily="49" charset="0"/>
              </a:rPr>
              <a:t>&lt;Grasshopper&gt;</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The next few pages will touch on the steps taken to generate the designs shown.</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It can be divided into 7 main steps:</a:t>
            </a:r>
          </a:p>
          <a:p>
            <a:pPr algn="just"/>
            <a:endParaRPr lang="en-US" sz="800" dirty="0">
              <a:solidFill>
                <a:srgbClr val="B31261"/>
              </a:solidFill>
              <a:latin typeface="Consolas" panose="020B0609020204030204" pitchFamily="49" charset="0"/>
            </a:endParaRPr>
          </a:p>
          <a:p>
            <a:pPr marL="228600" indent="-228600" algn="just">
              <a:buAutoNum type="arabicPeriod"/>
            </a:pPr>
            <a:r>
              <a:rPr lang="en-US" sz="800" dirty="0">
                <a:solidFill>
                  <a:srgbClr val="B31261"/>
                </a:solidFill>
                <a:latin typeface="Consolas" panose="020B0609020204030204" pitchFamily="49" charset="0"/>
              </a:rPr>
              <a:t>Variable Sine Parameters</a:t>
            </a:r>
          </a:p>
          <a:p>
            <a:pPr marL="228600" indent="-228600" algn="just">
              <a:buAutoNum type="arabicPeriod"/>
            </a:pPr>
            <a:r>
              <a:rPr lang="en-US" sz="800" dirty="0">
                <a:solidFill>
                  <a:srgbClr val="B31261"/>
                </a:solidFill>
                <a:latin typeface="Consolas" panose="020B0609020204030204" pitchFamily="49" charset="0"/>
              </a:rPr>
              <a:t>Sine Wave function</a:t>
            </a:r>
          </a:p>
          <a:p>
            <a:pPr marL="228600" indent="-228600" algn="just">
              <a:buAutoNum type="arabicPeriod"/>
            </a:pPr>
            <a:r>
              <a:rPr lang="en-US" sz="800" dirty="0">
                <a:solidFill>
                  <a:srgbClr val="B31261"/>
                </a:solidFill>
                <a:latin typeface="Consolas" panose="020B0609020204030204" pitchFamily="49" charset="0"/>
              </a:rPr>
              <a:t>Creation of points for branching in 360 degree</a:t>
            </a:r>
          </a:p>
          <a:p>
            <a:pPr marL="228600" indent="-228600" algn="just">
              <a:buAutoNum type="arabicPeriod"/>
            </a:pPr>
            <a:r>
              <a:rPr lang="en-US" sz="800" dirty="0">
                <a:solidFill>
                  <a:srgbClr val="B31261"/>
                </a:solidFill>
                <a:latin typeface="Consolas" panose="020B0609020204030204" pitchFamily="49" charset="0"/>
              </a:rPr>
              <a:t>Translating of Sine wave on to points</a:t>
            </a:r>
          </a:p>
          <a:p>
            <a:pPr marL="228600" indent="-228600" algn="just">
              <a:buAutoNum type="arabicPeriod"/>
            </a:pPr>
            <a:r>
              <a:rPr lang="en-US" sz="800" dirty="0">
                <a:solidFill>
                  <a:srgbClr val="B31261"/>
                </a:solidFill>
                <a:latin typeface="Consolas" panose="020B0609020204030204" pitchFamily="49" charset="0"/>
              </a:rPr>
              <a:t>Creation of planes along Z-axis</a:t>
            </a:r>
          </a:p>
          <a:p>
            <a:pPr marL="228600" indent="-228600" algn="just">
              <a:buAutoNum type="arabicPeriod"/>
            </a:pPr>
            <a:r>
              <a:rPr lang="en-US" sz="800" dirty="0">
                <a:solidFill>
                  <a:srgbClr val="B31261"/>
                </a:solidFill>
                <a:latin typeface="Consolas" panose="020B0609020204030204" pitchFamily="49" charset="0"/>
              </a:rPr>
              <a:t>Final design</a:t>
            </a:r>
          </a:p>
          <a:p>
            <a:pPr marL="228600" indent="-228600" algn="just">
              <a:buAutoNum type="arabicPeriod"/>
            </a:pPr>
            <a:r>
              <a:rPr lang="en-US" sz="800" dirty="0">
                <a:solidFill>
                  <a:srgbClr val="B31261"/>
                </a:solidFill>
                <a:latin typeface="Consolas" panose="020B0609020204030204" pitchFamily="49" charset="0"/>
              </a:rPr>
              <a:t>Coloring</a:t>
            </a:r>
          </a:p>
        </p:txBody>
      </p:sp>
      <p:sp>
        <p:nvSpPr>
          <p:cNvPr id="9" name="TextBox 8">
            <a:extLst>
              <a:ext uri="{FF2B5EF4-FFF2-40B4-BE49-F238E27FC236}">
                <a16:creationId xmlns:a16="http://schemas.microsoft.com/office/drawing/2014/main" id="{C7893DD7-A704-4D41-B788-C441E3C3E860}"/>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10" name="TextBox 9">
            <a:extLst>
              <a:ext uri="{FF2B5EF4-FFF2-40B4-BE49-F238E27FC236}">
                <a16:creationId xmlns:a16="http://schemas.microsoft.com/office/drawing/2014/main" id="{A803200E-EC6D-4527-A175-1B6AB707C786}"/>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11" name="TextBox 10">
            <a:extLst>
              <a:ext uri="{FF2B5EF4-FFF2-40B4-BE49-F238E27FC236}">
                <a16:creationId xmlns:a16="http://schemas.microsoft.com/office/drawing/2014/main" id="{E9576400-66F8-4A3B-B9E5-8435611C3201}"/>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P6/7</a:t>
            </a:r>
            <a:endParaRPr lang="en-SG" sz="600"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3C42860-F849-44BB-8571-8825522FB242}"/>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P6/7</a:t>
            </a:r>
            <a:endParaRPr lang="en-SG" sz="600" dirty="0">
              <a:latin typeface="Arial" panose="020B0604020202020204" pitchFamily="34" charset="0"/>
              <a:cs typeface="Arial" panose="020B0604020202020204" pitchFamily="34" charset="0"/>
            </a:endParaRPr>
          </a:p>
        </p:txBody>
      </p:sp>
      <p:grpSp>
        <p:nvGrpSpPr>
          <p:cNvPr id="25" name="Group 24">
            <a:extLst>
              <a:ext uri="{FF2B5EF4-FFF2-40B4-BE49-F238E27FC236}">
                <a16:creationId xmlns:a16="http://schemas.microsoft.com/office/drawing/2014/main" id="{B7302E4C-723B-4266-B1B3-6E836120B12B}"/>
              </a:ext>
            </a:extLst>
          </p:cNvPr>
          <p:cNvGrpSpPr/>
          <p:nvPr/>
        </p:nvGrpSpPr>
        <p:grpSpPr>
          <a:xfrm>
            <a:off x="323854" y="4861458"/>
            <a:ext cx="1038224" cy="621902"/>
            <a:chOff x="297817" y="4663443"/>
            <a:chExt cx="1038224" cy="621902"/>
          </a:xfrm>
        </p:grpSpPr>
        <p:sp>
          <p:nvSpPr>
            <p:cNvPr id="15" name="TextBox 14">
              <a:extLst>
                <a:ext uri="{FF2B5EF4-FFF2-40B4-BE49-F238E27FC236}">
                  <a16:creationId xmlns:a16="http://schemas.microsoft.com/office/drawing/2014/main" id="{3111B49C-F757-40AD-853D-D24B5334B82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BE41C5C9-6246-458E-B282-6A0DB6979A49}"/>
                </a:ext>
              </a:extLst>
            </p:cNvPr>
            <p:cNvSpPr txBox="1"/>
            <p:nvPr/>
          </p:nvSpPr>
          <p:spPr>
            <a:xfrm>
              <a:off x="297817" y="4869847"/>
              <a:ext cx="1038224" cy="415498"/>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Overview of grasshopper chart</a:t>
              </a:r>
            </a:p>
            <a:p>
              <a:endParaRPr lang="en-SG" sz="700" dirty="0">
                <a:latin typeface="Arial" panose="020B0604020202020204" pitchFamily="34" charset="0"/>
                <a:cs typeface="Arial" panose="020B0604020202020204" pitchFamily="34" charset="0"/>
              </a:endParaRPr>
            </a:p>
          </p:txBody>
        </p:sp>
      </p:grpSp>
      <p:sp>
        <p:nvSpPr>
          <p:cNvPr id="17" name="Rectangle 16">
            <a:extLst>
              <a:ext uri="{FF2B5EF4-FFF2-40B4-BE49-F238E27FC236}">
                <a16:creationId xmlns:a16="http://schemas.microsoft.com/office/drawing/2014/main" id="{A9ABC7E6-3815-4E27-A2FC-96C10D9E5BA6}"/>
              </a:ext>
            </a:extLst>
          </p:cNvPr>
          <p:cNvSpPr/>
          <p:nvPr/>
        </p:nvSpPr>
        <p:spPr>
          <a:xfrm>
            <a:off x="713420" y="5721818"/>
            <a:ext cx="601981" cy="84376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spTree>
    <p:extLst>
      <p:ext uri="{BB962C8B-B14F-4D97-AF65-F5344CB8AC3E}">
        <p14:creationId xmlns:p14="http://schemas.microsoft.com/office/powerpoint/2010/main" val="11203953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57B938FD-2D68-4678-A9CD-3E18E8688D97}"/>
              </a:ext>
            </a:extLst>
          </p:cNvPr>
          <p:cNvSpPr/>
          <p:nvPr/>
        </p:nvSpPr>
        <p:spPr>
          <a:xfrm>
            <a:off x="713422" y="5721820"/>
            <a:ext cx="601980"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sp>
        <p:nvSpPr>
          <p:cNvPr id="42" name="Rectangle 41">
            <a:extLst>
              <a:ext uri="{FF2B5EF4-FFF2-40B4-BE49-F238E27FC236}">
                <a16:creationId xmlns:a16="http://schemas.microsoft.com/office/drawing/2014/main" id="{8D37353D-6D66-4C47-94E4-77B689423823}"/>
              </a:ext>
            </a:extLst>
          </p:cNvPr>
          <p:cNvSpPr/>
          <p:nvPr/>
        </p:nvSpPr>
        <p:spPr>
          <a:xfrm>
            <a:off x="713422" y="5937890"/>
            <a:ext cx="601980"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02</a:t>
            </a:r>
            <a:endParaRPr lang="en-SG" sz="800" b="1" dirty="0">
              <a:solidFill>
                <a:srgbClr val="1CB857"/>
              </a:solidFill>
            </a:endParaRPr>
          </a:p>
        </p:txBody>
      </p:sp>
      <p:sp>
        <p:nvSpPr>
          <p:cNvPr id="22" name="Rectangle 21">
            <a:extLst>
              <a:ext uri="{FF2B5EF4-FFF2-40B4-BE49-F238E27FC236}">
                <a16:creationId xmlns:a16="http://schemas.microsoft.com/office/drawing/2014/main" id="{0EF90D12-F028-4E4E-8665-33206419B986}"/>
              </a:ext>
            </a:extLst>
          </p:cNvPr>
          <p:cNvSpPr/>
          <p:nvPr/>
        </p:nvSpPr>
        <p:spPr>
          <a:xfrm>
            <a:off x="5297810" y="650445"/>
            <a:ext cx="4150995" cy="1416733"/>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23" name="Rectangle 22">
            <a:extLst>
              <a:ext uri="{FF2B5EF4-FFF2-40B4-BE49-F238E27FC236}">
                <a16:creationId xmlns:a16="http://schemas.microsoft.com/office/drawing/2014/main" id="{39BD91AD-880E-4B53-90A3-535C90DE0BBB}"/>
              </a:ext>
            </a:extLst>
          </p:cNvPr>
          <p:cNvSpPr/>
          <p:nvPr/>
        </p:nvSpPr>
        <p:spPr>
          <a:xfrm>
            <a:off x="5297810" y="2145912"/>
            <a:ext cx="4150995" cy="1416733"/>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pic>
        <p:nvPicPr>
          <p:cNvPr id="15" name="Picture 14">
            <a:extLst>
              <a:ext uri="{FF2B5EF4-FFF2-40B4-BE49-F238E27FC236}">
                <a16:creationId xmlns:a16="http://schemas.microsoft.com/office/drawing/2014/main" id="{B3D0F364-69F6-4688-8487-3ACDF6A1B217}"/>
              </a:ext>
            </a:extLst>
          </p:cNvPr>
          <p:cNvPicPr>
            <a:picLocks noChangeAspect="1"/>
          </p:cNvPicPr>
          <p:nvPr/>
        </p:nvPicPr>
        <p:blipFill>
          <a:blip r:embed="rId2"/>
          <a:stretch>
            <a:fillRect/>
          </a:stretch>
        </p:blipFill>
        <p:spPr>
          <a:xfrm>
            <a:off x="5339404" y="2196804"/>
            <a:ext cx="4067801" cy="1314948"/>
          </a:xfrm>
          <a:prstGeom prst="rect">
            <a:avLst/>
          </a:prstGeom>
        </p:spPr>
      </p:pic>
      <p:pic>
        <p:nvPicPr>
          <p:cNvPr id="25" name="Picture 24">
            <a:extLst>
              <a:ext uri="{FF2B5EF4-FFF2-40B4-BE49-F238E27FC236}">
                <a16:creationId xmlns:a16="http://schemas.microsoft.com/office/drawing/2014/main" id="{B0086BE5-EF1F-46AE-A683-D496DDFB6512}"/>
              </a:ext>
            </a:extLst>
          </p:cNvPr>
          <p:cNvPicPr>
            <a:picLocks noChangeAspect="1"/>
          </p:cNvPicPr>
          <p:nvPr/>
        </p:nvPicPr>
        <p:blipFill>
          <a:blip r:embed="rId3"/>
          <a:stretch>
            <a:fillRect/>
          </a:stretch>
        </p:blipFill>
        <p:spPr>
          <a:xfrm>
            <a:off x="5755006" y="714794"/>
            <a:ext cx="3236598" cy="1288034"/>
          </a:xfrm>
          <a:prstGeom prst="rect">
            <a:avLst/>
          </a:prstGeom>
        </p:spPr>
      </p:pic>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P7/7</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P7/7</a:t>
            </a:r>
            <a:endParaRPr lang="en-SG" sz="600"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10" y="650446"/>
            <a:ext cx="2967991" cy="58913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800" b="1" dirty="0">
                <a:solidFill>
                  <a:srgbClr val="B31261"/>
                </a:solidFill>
                <a:latin typeface="Consolas" panose="020B0609020204030204" pitchFamily="49" charset="0"/>
              </a:rPr>
              <a:t>&lt;1. Varying Sine Parameters&gt;</a:t>
            </a:r>
          </a:p>
          <a:p>
            <a:pPr algn="just"/>
            <a:endParaRPr lang="en-US" sz="800" b="1"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The first step is to set your parameters for your sine wave which will be fed into the Sine wave function as shown</a:t>
            </a:r>
          </a:p>
          <a:p>
            <a:pPr algn="just"/>
            <a:endParaRPr lang="en-US" sz="800" b="1" dirty="0">
              <a:solidFill>
                <a:srgbClr val="B31261"/>
              </a:solidFill>
              <a:latin typeface="Consolas" panose="020B0609020204030204" pitchFamily="49" charset="0"/>
            </a:endParaRPr>
          </a:p>
          <a:p>
            <a:pPr algn="just"/>
            <a:r>
              <a:rPr lang="en-US" sz="800" b="1" dirty="0">
                <a:solidFill>
                  <a:srgbClr val="B31261"/>
                </a:solidFill>
                <a:latin typeface="Consolas" panose="020B0609020204030204" pitchFamily="49" charset="0"/>
              </a:rPr>
              <a:t>&lt;2. Sine Wave Function&gt;</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The sine wave function is the core part of the program. It is the curve used to derive the designs. This curve, however, can ultimately be wave function. This expands the possible design infinitely.</a:t>
            </a:r>
          </a:p>
          <a:p>
            <a:pPr algn="just"/>
            <a:endParaRPr lang="en-US" sz="800" dirty="0">
              <a:solidFill>
                <a:srgbClr val="B31261"/>
              </a:solidFill>
              <a:latin typeface="Consolas" panose="020B0609020204030204" pitchFamily="49" charset="0"/>
            </a:endParaRPr>
          </a:p>
          <a:p>
            <a:pPr algn="just"/>
            <a:r>
              <a:rPr lang="en-US" sz="800" b="1" dirty="0">
                <a:solidFill>
                  <a:srgbClr val="B31261"/>
                </a:solidFill>
                <a:latin typeface="Consolas" panose="020B0609020204030204" pitchFamily="49" charset="0"/>
              </a:rPr>
              <a:t>&lt;3. Creation of points for branching in 360 direction&gt;</a:t>
            </a:r>
          </a:p>
          <a:p>
            <a:pPr algn="just"/>
            <a:endParaRPr lang="en-US" sz="800" b="1"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A circle divided into nth points is created to be used for the Sine waves to branch out from. This is done to create “thickness”.</a:t>
            </a:r>
          </a:p>
          <a:p>
            <a:pPr algn="just"/>
            <a:endParaRPr lang="en-US" sz="800" dirty="0">
              <a:solidFill>
                <a:srgbClr val="B31261"/>
              </a:solidFill>
              <a:latin typeface="Consolas" panose="020B0609020204030204" pitchFamily="49" charset="0"/>
            </a:endParaRPr>
          </a:p>
          <a:p>
            <a:pPr algn="just"/>
            <a:r>
              <a:rPr lang="en-US" sz="800" b="1" dirty="0">
                <a:solidFill>
                  <a:srgbClr val="B31261"/>
                </a:solidFill>
                <a:latin typeface="Consolas" panose="020B0609020204030204" pitchFamily="49" charset="0"/>
              </a:rPr>
              <a:t>&lt;4. Translating of Sine wave on to points&gt;</a:t>
            </a:r>
            <a:endParaRPr lang="en-US" sz="800" dirty="0">
              <a:solidFill>
                <a:srgbClr val="B31261"/>
              </a:solidFill>
              <a:latin typeface="Consolas" panose="020B0609020204030204" pitchFamily="49" charset="0"/>
            </a:endParaRPr>
          </a:p>
          <a:p>
            <a:pPr algn="just"/>
            <a:endParaRPr lang="en-US" sz="800" b="1"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Doing this will result in sine waves on the previously mentioned points, running along the z-axis.</a:t>
            </a:r>
          </a:p>
          <a:p>
            <a:pPr algn="just"/>
            <a:endParaRPr lang="en-US" sz="800" dirty="0">
              <a:solidFill>
                <a:srgbClr val="B31261"/>
              </a:solidFill>
              <a:latin typeface="Consolas" panose="020B0609020204030204" pitchFamily="49" charset="0"/>
            </a:endParaRPr>
          </a:p>
          <a:p>
            <a:pPr algn="just"/>
            <a:r>
              <a:rPr lang="en-US" sz="800" b="1" dirty="0">
                <a:solidFill>
                  <a:srgbClr val="B31261"/>
                </a:solidFill>
                <a:latin typeface="Consolas" panose="020B0609020204030204" pitchFamily="49" charset="0"/>
              </a:rPr>
              <a:t>&lt;5. Creation of planes along Z-axis&gt;</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The final step is the creation of planes on the points from step 3. These planes will be along the z-axis.</a:t>
            </a:r>
          </a:p>
          <a:p>
            <a:pPr algn="just"/>
            <a:endParaRPr lang="en-US" sz="800" dirty="0">
              <a:solidFill>
                <a:srgbClr val="B31261"/>
              </a:solidFill>
              <a:latin typeface="Consolas" panose="020B0609020204030204" pitchFamily="49" charset="0"/>
            </a:endParaRPr>
          </a:p>
          <a:p>
            <a:pPr algn="just"/>
            <a:r>
              <a:rPr lang="en-US" sz="800" b="1" dirty="0">
                <a:solidFill>
                  <a:srgbClr val="B31261"/>
                </a:solidFill>
                <a:latin typeface="Consolas" panose="020B0609020204030204" pitchFamily="49" charset="0"/>
              </a:rPr>
              <a:t>&lt;6. Final design&gt;</a:t>
            </a:r>
          </a:p>
          <a:p>
            <a:pPr algn="just"/>
            <a:endParaRPr lang="en-US" sz="800"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Finally, combine the sine curves with the planes and the designs shown in this project can be created.</a:t>
            </a:r>
          </a:p>
          <a:p>
            <a:pPr algn="just"/>
            <a:endParaRPr lang="en-US" sz="800" dirty="0">
              <a:solidFill>
                <a:srgbClr val="B31261"/>
              </a:solidFill>
              <a:latin typeface="Consolas" panose="020B0609020204030204" pitchFamily="49" charset="0"/>
            </a:endParaRPr>
          </a:p>
          <a:p>
            <a:pPr algn="just"/>
            <a:r>
              <a:rPr lang="en-US" sz="800" b="1" dirty="0">
                <a:solidFill>
                  <a:srgbClr val="B31261"/>
                </a:solidFill>
                <a:latin typeface="Consolas" panose="020B0609020204030204" pitchFamily="49" charset="0"/>
              </a:rPr>
              <a:t>&lt;7. Coloring&gt;</a:t>
            </a:r>
          </a:p>
          <a:p>
            <a:pPr algn="just"/>
            <a:endParaRPr lang="en-US" sz="800" b="1" dirty="0">
              <a:solidFill>
                <a:srgbClr val="B31261"/>
              </a:solidFill>
              <a:latin typeface="Consolas" panose="020B0609020204030204" pitchFamily="49" charset="0"/>
            </a:endParaRPr>
          </a:p>
          <a:p>
            <a:pPr algn="just"/>
            <a:r>
              <a:rPr lang="en-US" sz="800" dirty="0">
                <a:solidFill>
                  <a:srgbClr val="B31261"/>
                </a:solidFill>
                <a:latin typeface="Consolas" panose="020B0609020204030204" pitchFamily="49" charset="0"/>
              </a:rPr>
              <a:t>Coloring is also done to beautify the designs</a:t>
            </a:r>
          </a:p>
          <a:p>
            <a:pPr algn="just"/>
            <a:endParaRPr lang="en-US" sz="800" dirty="0">
              <a:solidFill>
                <a:srgbClr val="B31261"/>
              </a:solidFill>
              <a:latin typeface="Consolas" panose="020B0609020204030204" pitchFamily="49" charset="0"/>
            </a:endParaRPr>
          </a:p>
          <a:p>
            <a:pPr algn="just"/>
            <a:endParaRPr lang="en-US" sz="800" dirty="0">
              <a:solidFill>
                <a:srgbClr val="B31261"/>
              </a:solidFill>
              <a:latin typeface="Consolas" panose="020B0609020204030204" pitchFamily="49" charset="0"/>
            </a:endParaRPr>
          </a:p>
          <a:p>
            <a:pPr algn="just"/>
            <a:endParaRPr lang="en-US" sz="800" b="1" dirty="0">
              <a:solidFill>
                <a:srgbClr val="B31261"/>
              </a:solidFill>
              <a:latin typeface="Consolas" panose="020B0609020204030204" pitchFamily="49" charset="0"/>
            </a:endParaRPr>
          </a:p>
          <a:p>
            <a:pPr algn="just"/>
            <a:endParaRPr lang="en-US" sz="800" b="1" dirty="0">
              <a:solidFill>
                <a:srgbClr val="B31261"/>
              </a:solidFill>
              <a:latin typeface="Consolas" panose="020B0609020204030204" pitchFamily="49" charset="0"/>
            </a:endParaRPr>
          </a:p>
        </p:txBody>
      </p:sp>
      <p:grpSp>
        <p:nvGrpSpPr>
          <p:cNvPr id="68" name="Group 67">
            <a:extLst>
              <a:ext uri="{FF2B5EF4-FFF2-40B4-BE49-F238E27FC236}">
                <a16:creationId xmlns:a16="http://schemas.microsoft.com/office/drawing/2014/main" id="{0A596A04-5B15-4C1B-825B-1FB041293312}"/>
              </a:ext>
            </a:extLst>
          </p:cNvPr>
          <p:cNvGrpSpPr/>
          <p:nvPr/>
        </p:nvGrpSpPr>
        <p:grpSpPr>
          <a:xfrm>
            <a:off x="277178" y="4656333"/>
            <a:ext cx="1038224" cy="945068"/>
            <a:chOff x="297817" y="4663443"/>
            <a:chExt cx="1038224" cy="945068"/>
          </a:xfrm>
        </p:grpSpPr>
        <p:sp>
          <p:nvSpPr>
            <p:cNvPr id="69" name="TextBox 68">
              <a:extLst>
                <a:ext uri="{FF2B5EF4-FFF2-40B4-BE49-F238E27FC236}">
                  <a16:creationId xmlns:a16="http://schemas.microsoft.com/office/drawing/2014/main" id="{B62B7F3D-CFA7-4A22-B910-7ADC01011197}"/>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70" name="TextBox 69">
              <a:extLst>
                <a:ext uri="{FF2B5EF4-FFF2-40B4-BE49-F238E27FC236}">
                  <a16:creationId xmlns:a16="http://schemas.microsoft.com/office/drawing/2014/main" id="{1A67C3CA-53EF-4410-8331-197D13BDBBCA}"/>
                </a:ext>
              </a:extLst>
            </p:cNvPr>
            <p:cNvSpPr txBox="1"/>
            <p:nvPr/>
          </p:nvSpPr>
          <p:spPr>
            <a:xfrm>
              <a:off x="297817" y="4869847"/>
              <a:ext cx="1038224" cy="738664"/>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Program Steps 1 and 2</a:t>
              </a:r>
            </a:p>
            <a:p>
              <a:r>
                <a:rPr lang="en-US" sz="700" dirty="0">
                  <a:latin typeface="Arial" panose="020B0604020202020204" pitchFamily="34" charset="0"/>
                  <a:cs typeface="Arial" panose="020B0604020202020204" pitchFamily="34" charset="0"/>
                </a:rPr>
                <a:t>02 Program Steps 3 and 4</a:t>
              </a:r>
            </a:p>
            <a:p>
              <a:r>
                <a:rPr lang="en-US" sz="700" dirty="0">
                  <a:latin typeface="Arial" panose="020B0604020202020204" pitchFamily="34" charset="0"/>
                  <a:cs typeface="Arial" panose="020B0604020202020204" pitchFamily="34" charset="0"/>
                </a:rPr>
                <a:t>03 Program Steps 5 and 6</a:t>
              </a:r>
            </a:p>
          </p:txBody>
        </p:sp>
      </p:grpSp>
      <p:sp>
        <p:nvSpPr>
          <p:cNvPr id="37" name="Rectangle 36">
            <a:extLst>
              <a:ext uri="{FF2B5EF4-FFF2-40B4-BE49-F238E27FC236}">
                <a16:creationId xmlns:a16="http://schemas.microsoft.com/office/drawing/2014/main" id="{23FEAF5A-BE9B-434A-BCB0-0B2E133F56FC}"/>
              </a:ext>
            </a:extLst>
          </p:cNvPr>
          <p:cNvSpPr/>
          <p:nvPr/>
        </p:nvSpPr>
        <p:spPr>
          <a:xfrm>
            <a:off x="5297810" y="3641379"/>
            <a:ext cx="4150995" cy="29122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1/2</a:t>
            </a:r>
            <a:endParaRPr lang="en-SG" sz="1801" dirty="0">
              <a:solidFill>
                <a:schemeClr val="tx1"/>
              </a:solidFill>
            </a:endParaRPr>
          </a:p>
        </p:txBody>
      </p:sp>
      <p:pic>
        <p:nvPicPr>
          <p:cNvPr id="28" name="Picture 27">
            <a:extLst>
              <a:ext uri="{FF2B5EF4-FFF2-40B4-BE49-F238E27FC236}">
                <a16:creationId xmlns:a16="http://schemas.microsoft.com/office/drawing/2014/main" id="{60881D70-2EB7-4C52-8724-4DA17BBDFBD1}"/>
              </a:ext>
            </a:extLst>
          </p:cNvPr>
          <p:cNvPicPr>
            <a:picLocks noChangeAspect="1"/>
          </p:cNvPicPr>
          <p:nvPr/>
        </p:nvPicPr>
        <p:blipFill>
          <a:blip r:embed="rId4"/>
          <a:stretch>
            <a:fillRect/>
          </a:stretch>
        </p:blipFill>
        <p:spPr>
          <a:xfrm>
            <a:off x="5339403" y="3995654"/>
            <a:ext cx="4067801" cy="2203650"/>
          </a:xfrm>
          <a:prstGeom prst="rect">
            <a:avLst/>
          </a:prstGeom>
        </p:spPr>
      </p:pic>
      <p:sp>
        <p:nvSpPr>
          <p:cNvPr id="40" name="Rectangle 39">
            <a:extLst>
              <a:ext uri="{FF2B5EF4-FFF2-40B4-BE49-F238E27FC236}">
                <a16:creationId xmlns:a16="http://schemas.microsoft.com/office/drawing/2014/main" id="{0806B850-139D-406E-8167-D0F132B024FC}"/>
              </a:ext>
            </a:extLst>
          </p:cNvPr>
          <p:cNvSpPr/>
          <p:nvPr/>
        </p:nvSpPr>
        <p:spPr>
          <a:xfrm>
            <a:off x="713423" y="6153960"/>
            <a:ext cx="601980" cy="41037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03</a:t>
            </a:r>
            <a:endParaRPr lang="en-SG" sz="800" b="1" dirty="0">
              <a:solidFill>
                <a:srgbClr val="1CB857"/>
              </a:solidFill>
            </a:endParaRPr>
          </a:p>
        </p:txBody>
      </p:sp>
    </p:spTree>
    <p:extLst>
      <p:ext uri="{BB962C8B-B14F-4D97-AF65-F5344CB8AC3E}">
        <p14:creationId xmlns:p14="http://schemas.microsoft.com/office/powerpoint/2010/main" val="285999998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675</TotalTime>
  <Words>921</Words>
  <Application>Microsoft Office PowerPoint</Application>
  <PresentationFormat>A4 Paper (210x297 mm)</PresentationFormat>
  <Paragraphs>177</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Stylianos Dritsas</dc:creator>
  <cp:lastModifiedBy>darren chan</cp:lastModifiedBy>
  <cp:revision>49</cp:revision>
  <dcterms:created xsi:type="dcterms:W3CDTF">2020-07-28T23:26:11Z</dcterms:created>
  <dcterms:modified xsi:type="dcterms:W3CDTF">2021-09-28T14:22:11Z</dcterms:modified>
</cp:coreProperties>
</file>

<file path=docProps/thumbnail.jpeg>
</file>